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15814" y="2134616"/>
            <a:ext cx="3524250" cy="6051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dice.uanl.mx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Prepa3UANL" TargetMode="External"/><Relationship Id="rId2" Type="http://schemas.openxmlformats.org/officeDocument/2006/relationships/hyperlink" Target="mailto:bibliotecaprepa3uanl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reparatoria3.uanl.mx/" TargetMode="External"/><Relationship Id="rId4" Type="http://schemas.openxmlformats.org/officeDocument/2006/relationships/hyperlink" Target="https://www.instagram.com/culturaprepa3?igsh=bWNteGtoaTd5Njg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0848" y="2306592"/>
            <a:ext cx="6800684" cy="1429879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 marR="5080" algn="ctr">
              <a:lnSpc>
                <a:spcPts val="5190"/>
              </a:lnSpc>
              <a:spcBef>
                <a:spcPts val="750"/>
              </a:spcBef>
            </a:pPr>
            <a:r>
              <a:rPr sz="4800" dirty="0">
                <a:latin typeface="Bahnschrift SemiBold" panose="020B0502040204020203" pitchFamily="34" charset="0"/>
                <a:cs typeface="Calibri Light"/>
              </a:rPr>
              <a:t>Búsqueda</a:t>
            </a:r>
            <a:r>
              <a:rPr sz="4800" spc="-110" dirty="0">
                <a:latin typeface="Bahnschrift SemiBold" panose="020B0502040204020203" pitchFamily="34" charset="0"/>
                <a:cs typeface="Calibri Light"/>
              </a:rPr>
              <a:t> </a:t>
            </a:r>
            <a:r>
              <a:rPr sz="4800" dirty="0">
                <a:latin typeface="Bahnschrift SemiBold" panose="020B0502040204020203" pitchFamily="34" charset="0"/>
                <a:cs typeface="Calibri Light"/>
              </a:rPr>
              <a:t>de</a:t>
            </a:r>
            <a:r>
              <a:rPr sz="4800" spc="-125" dirty="0">
                <a:latin typeface="Bahnschrift SemiBold" panose="020B0502040204020203" pitchFamily="34" charset="0"/>
                <a:cs typeface="Calibri Light"/>
              </a:rPr>
              <a:t> </a:t>
            </a:r>
            <a:r>
              <a:rPr sz="4800" spc="-10" dirty="0">
                <a:latin typeface="Bahnschrift SemiBold" panose="020B0502040204020203" pitchFamily="34" charset="0"/>
                <a:cs typeface="Calibri Light"/>
              </a:rPr>
              <a:t>material bibliográfico</a:t>
            </a:r>
            <a:r>
              <a:rPr sz="4800" spc="-114" dirty="0">
                <a:latin typeface="Bahnschrift SemiBold" panose="020B0502040204020203" pitchFamily="34" charset="0"/>
                <a:cs typeface="Calibri Light"/>
              </a:rPr>
              <a:t> </a:t>
            </a:r>
            <a:r>
              <a:rPr sz="4800" dirty="0">
                <a:latin typeface="Bahnschrift SemiBold" panose="020B0502040204020203" pitchFamily="34" charset="0"/>
                <a:cs typeface="Calibri Light"/>
              </a:rPr>
              <a:t>en</a:t>
            </a:r>
            <a:r>
              <a:rPr sz="4800" spc="-130" dirty="0">
                <a:latin typeface="Bahnschrift SemiBold" panose="020B0502040204020203" pitchFamily="34" charset="0"/>
                <a:cs typeface="Calibri Light"/>
              </a:rPr>
              <a:t> </a:t>
            </a:r>
            <a:r>
              <a:rPr sz="4800" spc="-10" dirty="0">
                <a:latin typeface="Bahnschrift SemiBold" panose="020B0502040204020203" pitchFamily="34" charset="0"/>
                <a:cs typeface="Calibri Light"/>
              </a:rPr>
              <a:t>CÓDICE</a:t>
            </a:r>
            <a:endParaRPr sz="4800" dirty="0">
              <a:latin typeface="Bahnschrift SemiBold" panose="020B0502040204020203" pitchFamily="34" charset="0"/>
              <a:cs typeface="Calibri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9144000" cy="2131060"/>
            <a:chOff x="0" y="0"/>
            <a:chExt cx="9144000" cy="2131060"/>
          </a:xfrm>
          <a:solidFill>
            <a:schemeClr val="tx2"/>
          </a:solidFill>
        </p:grpSpPr>
        <p:sp>
          <p:nvSpPr>
            <p:cNvPr id="4" name="object 4"/>
            <p:cNvSpPr/>
            <p:nvPr/>
          </p:nvSpPr>
          <p:spPr>
            <a:xfrm>
              <a:off x="0" y="0"/>
              <a:ext cx="4441190" cy="2131060"/>
            </a:xfrm>
            <a:custGeom>
              <a:avLst/>
              <a:gdLst/>
              <a:ahLst/>
              <a:cxnLst/>
              <a:rect l="l" t="t" r="r" b="b"/>
              <a:pathLst>
                <a:path w="4441190" h="2131060">
                  <a:moveTo>
                    <a:pt x="4440936" y="0"/>
                  </a:moveTo>
                  <a:lnTo>
                    <a:pt x="0" y="0"/>
                  </a:lnTo>
                  <a:lnTo>
                    <a:pt x="0" y="2130552"/>
                  </a:lnTo>
                  <a:lnTo>
                    <a:pt x="3703066" y="2130552"/>
                  </a:lnTo>
                  <a:lnTo>
                    <a:pt x="4440936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3823715" y="0"/>
              <a:ext cx="5320665" cy="2131060"/>
            </a:xfrm>
            <a:custGeom>
              <a:avLst/>
              <a:gdLst/>
              <a:ahLst/>
              <a:cxnLst/>
              <a:rect l="l" t="t" r="r" b="b"/>
              <a:pathLst>
                <a:path w="5320665" h="2131060">
                  <a:moveTo>
                    <a:pt x="5320284" y="0"/>
                  </a:moveTo>
                  <a:lnTo>
                    <a:pt x="3313176" y="0"/>
                  </a:lnTo>
                  <a:lnTo>
                    <a:pt x="737743" y="0"/>
                  </a:lnTo>
                  <a:lnTo>
                    <a:pt x="0" y="2130552"/>
                  </a:lnTo>
                  <a:lnTo>
                    <a:pt x="4440174" y="2130552"/>
                  </a:lnTo>
                  <a:lnTo>
                    <a:pt x="4440174" y="2130171"/>
                  </a:lnTo>
                  <a:lnTo>
                    <a:pt x="5320284" y="2130171"/>
                  </a:lnTo>
                  <a:lnTo>
                    <a:pt x="532028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4683252"/>
            <a:ext cx="9144000" cy="2174875"/>
            <a:chOff x="0" y="4683252"/>
            <a:chExt cx="9144000" cy="2174875"/>
          </a:xfrm>
          <a:solidFill>
            <a:srgbClr val="FFC000"/>
          </a:solidFill>
        </p:grpSpPr>
        <p:sp>
          <p:nvSpPr>
            <p:cNvPr id="7" name="object 7"/>
            <p:cNvSpPr/>
            <p:nvPr/>
          </p:nvSpPr>
          <p:spPr>
            <a:xfrm>
              <a:off x="4700015" y="4683252"/>
              <a:ext cx="4444365" cy="2174875"/>
            </a:xfrm>
            <a:custGeom>
              <a:avLst/>
              <a:gdLst/>
              <a:ahLst/>
              <a:cxnLst/>
              <a:rect l="l" t="t" r="r" b="b"/>
              <a:pathLst>
                <a:path w="4444365" h="2174875">
                  <a:moveTo>
                    <a:pt x="4443984" y="0"/>
                  </a:moveTo>
                  <a:lnTo>
                    <a:pt x="755523" y="0"/>
                  </a:lnTo>
                  <a:lnTo>
                    <a:pt x="0" y="2174747"/>
                  </a:lnTo>
                  <a:lnTo>
                    <a:pt x="4443984" y="2174747"/>
                  </a:lnTo>
                  <a:lnTo>
                    <a:pt x="444398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4683252"/>
              <a:ext cx="5335905" cy="2174875"/>
            </a:xfrm>
            <a:custGeom>
              <a:avLst/>
              <a:gdLst/>
              <a:ahLst/>
              <a:cxnLst/>
              <a:rect l="l" t="t" r="r" b="b"/>
              <a:pathLst>
                <a:path w="5335905" h="2174875">
                  <a:moveTo>
                    <a:pt x="5335524" y="0"/>
                  </a:moveTo>
                  <a:lnTo>
                    <a:pt x="0" y="0"/>
                  </a:lnTo>
                  <a:lnTo>
                    <a:pt x="0" y="2174747"/>
                  </a:lnTo>
                  <a:lnTo>
                    <a:pt x="4580128" y="2174747"/>
                  </a:lnTo>
                  <a:lnTo>
                    <a:pt x="533552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12" name="Imagen 11">
            <a:extLst>
              <a:ext uri="{FF2B5EF4-FFF2-40B4-BE49-F238E27FC236}">
                <a16:creationId xmlns:a16="http://schemas.microsoft.com/office/drawing/2014/main" id="{B843DDD6-3354-0B18-52E3-2EB38E43C6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427" y="3657600"/>
            <a:ext cx="852121" cy="85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1000" y="978176"/>
            <a:ext cx="1524000" cy="7632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5346191"/>
            <a:ext cx="9144000" cy="1511935"/>
            <a:chOff x="0" y="5346191"/>
            <a:chExt cx="9144000" cy="1511935"/>
          </a:xfrm>
          <a:solidFill>
            <a:schemeClr val="tx2"/>
          </a:solidFill>
        </p:grpSpPr>
        <p:sp>
          <p:nvSpPr>
            <p:cNvPr id="3" name="object 3"/>
            <p:cNvSpPr/>
            <p:nvPr/>
          </p:nvSpPr>
          <p:spPr>
            <a:xfrm>
              <a:off x="5123688" y="5346191"/>
              <a:ext cx="4020820" cy="1511935"/>
            </a:xfrm>
            <a:custGeom>
              <a:avLst/>
              <a:gdLst/>
              <a:ahLst/>
              <a:cxnLst/>
              <a:rect l="l" t="t" r="r" b="b"/>
              <a:pathLst>
                <a:path w="4020820" h="1511934">
                  <a:moveTo>
                    <a:pt x="4020312" y="0"/>
                  </a:moveTo>
                  <a:lnTo>
                    <a:pt x="3409315" y="0"/>
                  </a:lnTo>
                  <a:lnTo>
                    <a:pt x="523239" y="0"/>
                  </a:lnTo>
                  <a:lnTo>
                    <a:pt x="0" y="1511807"/>
                  </a:lnTo>
                  <a:lnTo>
                    <a:pt x="4020312" y="1511807"/>
                  </a:lnTo>
                  <a:lnTo>
                    <a:pt x="402031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5346191"/>
              <a:ext cx="5509260" cy="1511935"/>
            </a:xfrm>
            <a:custGeom>
              <a:avLst/>
              <a:gdLst/>
              <a:ahLst/>
              <a:cxnLst/>
              <a:rect l="l" t="t" r="r" b="b"/>
              <a:pathLst>
                <a:path w="5509260" h="1511934">
                  <a:moveTo>
                    <a:pt x="5509260" y="0"/>
                  </a:moveTo>
                  <a:lnTo>
                    <a:pt x="2100580" y="0"/>
                  </a:lnTo>
                  <a:lnTo>
                    <a:pt x="2100580" y="2540"/>
                  </a:lnTo>
                  <a:lnTo>
                    <a:pt x="1804035" y="2540"/>
                  </a:lnTo>
                  <a:lnTo>
                    <a:pt x="1804035" y="0"/>
                  </a:lnTo>
                  <a:lnTo>
                    <a:pt x="0" y="0"/>
                  </a:lnTo>
                  <a:lnTo>
                    <a:pt x="0" y="1511807"/>
                  </a:lnTo>
                  <a:lnTo>
                    <a:pt x="4986147" y="1511802"/>
                  </a:lnTo>
                  <a:lnTo>
                    <a:pt x="550926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12" name="Imagen 11">
            <a:extLst>
              <a:ext uri="{FF2B5EF4-FFF2-40B4-BE49-F238E27FC236}">
                <a16:creationId xmlns:a16="http://schemas.microsoft.com/office/drawing/2014/main" id="{6FA36DEF-66EC-F59E-BE35-569F6B490C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299" t="52289" b="-538"/>
          <a:stretch>
            <a:fillRect/>
          </a:stretch>
        </p:blipFill>
        <p:spPr>
          <a:xfrm>
            <a:off x="20642" y="457200"/>
            <a:ext cx="7014148" cy="365760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3206778" y="3056597"/>
            <a:ext cx="609600" cy="276999"/>
          </a:xfrm>
          <a:prstGeom prst="rect">
            <a:avLst/>
          </a:prstGeom>
          <a:ln w="9144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077595" algn="ctr">
              <a:lnSpc>
                <a:spcPct val="100000"/>
              </a:lnSpc>
            </a:pPr>
            <a:r>
              <a:rPr lang="es-MX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7" name="object 7"/>
          <p:cNvSpPr/>
          <p:nvPr/>
        </p:nvSpPr>
        <p:spPr>
          <a:xfrm>
            <a:off x="3757893" y="3429000"/>
            <a:ext cx="661707" cy="276999"/>
          </a:xfrm>
          <a:custGeom>
            <a:avLst/>
            <a:gdLst/>
            <a:ahLst/>
            <a:cxnLst/>
            <a:rect l="l" t="t" r="r" b="b"/>
            <a:pathLst>
              <a:path w="939164" h="239395">
                <a:moveTo>
                  <a:pt x="0" y="239268"/>
                </a:moveTo>
                <a:lnTo>
                  <a:pt x="938784" y="239268"/>
                </a:lnTo>
                <a:lnTo>
                  <a:pt x="938784" y="0"/>
                </a:lnTo>
                <a:lnTo>
                  <a:pt x="0" y="0"/>
                </a:lnTo>
                <a:lnTo>
                  <a:pt x="0" y="239268"/>
                </a:lnTo>
                <a:close/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91793" y="2691199"/>
            <a:ext cx="3185933" cy="17960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  <a:tabLst>
                <a:tab pos="469265" algn="l"/>
              </a:tabLst>
            </a:pPr>
            <a:r>
              <a:rPr spc="-25" dirty="0">
                <a:latin typeface="Bierstadt Display" panose="020F0502020204030204" pitchFamily="34" charset="0"/>
              </a:rPr>
              <a:t>1.</a:t>
            </a:r>
            <a:r>
              <a:rPr dirty="0">
                <a:latin typeface="Bierstadt Display" panose="020F0502020204030204" pitchFamily="34" charset="0"/>
              </a:rPr>
              <a:t>	</a:t>
            </a:r>
            <a:r>
              <a:rPr dirty="0">
                <a:latin typeface="Bierstadt Display" panose="020B0004020202020204" pitchFamily="34" charset="0"/>
              </a:rPr>
              <a:t>Ingresar</a:t>
            </a:r>
            <a:r>
              <a:rPr spc="-90" dirty="0">
                <a:latin typeface="Bierstadt Display" panose="020B0004020202020204" pitchFamily="34" charset="0"/>
              </a:rPr>
              <a:t> </a:t>
            </a:r>
            <a:r>
              <a:rPr spc="-50" dirty="0">
                <a:latin typeface="Bierstadt Display" panose="020B0004020202020204" pitchFamily="34" charset="0"/>
              </a:rPr>
              <a:t>a</a:t>
            </a:r>
          </a:p>
          <a:p>
            <a:pPr marL="12700">
              <a:lnSpc>
                <a:spcPts val="2280"/>
              </a:lnSpc>
              <a:spcBef>
                <a:spcPts val="105"/>
              </a:spcBef>
              <a:tabLst>
                <a:tab pos="469265" algn="l"/>
              </a:tabLst>
            </a:pPr>
            <a:r>
              <a:rPr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Bierstadt Display" panose="020B0004020202020204" pitchFamily="34" charset="0"/>
                <a:hlinkClick r:id="rId3"/>
              </a:rPr>
              <a:t>https://www.codice.uanl.mx</a:t>
            </a:r>
            <a:r>
              <a:rPr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Bierstadt Display" panose="020F0502020204030204" pitchFamily="34" charset="0"/>
                <a:hlinkClick r:id="rId3"/>
              </a:rPr>
              <a:t>/</a:t>
            </a:r>
            <a:br>
              <a:rPr lang="es-MX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Bierstadt Display" panose="020F0502020204030204" pitchFamily="34" charset="0"/>
                <a:hlinkClick r:id="rId3"/>
              </a:rPr>
            </a:br>
            <a:br>
              <a:rPr lang="es-MX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Bierstadt Display" panose="020F0502020204030204" pitchFamily="34" charset="0"/>
                <a:hlinkClick r:id="rId3"/>
              </a:rPr>
            </a:br>
            <a:r>
              <a:rPr lang="es-MX" spc="-25" dirty="0">
                <a:latin typeface="Bierstadt Display" panose="020B0004020202020204" pitchFamily="34" charset="0"/>
              </a:rPr>
              <a:t>2.</a:t>
            </a:r>
            <a:r>
              <a:rPr lang="es-MX" dirty="0">
                <a:latin typeface="Bierstadt Display" panose="020B0004020202020204" pitchFamily="34" charset="0"/>
              </a:rPr>
              <a:t>	Dar</a:t>
            </a:r>
            <a:r>
              <a:rPr lang="es-MX" spc="-25" dirty="0">
                <a:latin typeface="Bierstadt Display" panose="020B0004020202020204" pitchFamily="34" charset="0"/>
              </a:rPr>
              <a:t> </a:t>
            </a:r>
            <a:r>
              <a:rPr lang="es-MX" dirty="0">
                <a:latin typeface="Bierstadt Display" panose="020B0004020202020204" pitchFamily="34" charset="0"/>
              </a:rPr>
              <a:t>clic</a:t>
            </a:r>
            <a:r>
              <a:rPr lang="es-MX" spc="-15" dirty="0">
                <a:latin typeface="Bierstadt Display" panose="020B0004020202020204" pitchFamily="34" charset="0"/>
              </a:rPr>
              <a:t> </a:t>
            </a:r>
            <a:r>
              <a:rPr lang="es-MX" dirty="0">
                <a:latin typeface="Bierstadt Display" panose="020B0004020202020204" pitchFamily="34" charset="0"/>
              </a:rPr>
              <a:t>en</a:t>
            </a:r>
            <a:r>
              <a:rPr lang="es-MX" spc="-5" dirty="0">
                <a:latin typeface="Bierstadt Display" panose="020B0004020202020204" pitchFamily="34" charset="0"/>
              </a:rPr>
              <a:t> </a:t>
            </a:r>
            <a:r>
              <a:rPr lang="es-MX" dirty="0">
                <a:latin typeface="Bierstadt Display" panose="020B0004020202020204" pitchFamily="34" charset="0"/>
              </a:rPr>
              <a:t>la</a:t>
            </a:r>
            <a:r>
              <a:rPr lang="es-MX" spc="-20" dirty="0">
                <a:latin typeface="Bierstadt Display" panose="020B0004020202020204" pitchFamily="34" charset="0"/>
              </a:rPr>
              <a:t> </a:t>
            </a:r>
            <a:r>
              <a:rPr lang="es-MX" dirty="0">
                <a:latin typeface="Bierstadt Display" panose="020B0004020202020204" pitchFamily="34" charset="0"/>
              </a:rPr>
              <a:t>opción</a:t>
            </a:r>
            <a:r>
              <a:rPr lang="es-MX" spc="-35" dirty="0">
                <a:latin typeface="Bierstadt Display" panose="020B0004020202020204" pitchFamily="34" charset="0"/>
              </a:rPr>
              <a:t> </a:t>
            </a:r>
            <a:r>
              <a:rPr lang="es-MX" spc="-25" dirty="0">
                <a:latin typeface="Bierstadt Display" panose="020B0004020202020204" pitchFamily="34" charset="0"/>
              </a:rPr>
              <a:t>de</a:t>
            </a:r>
            <a:br>
              <a:rPr lang="es-MX" dirty="0">
                <a:latin typeface="Bierstadt Display" panose="020B0004020202020204" pitchFamily="34" charset="0"/>
              </a:rPr>
            </a:br>
            <a:r>
              <a:rPr lang="es-MX" dirty="0">
                <a:latin typeface="Bierstadt Display" panose="020B0004020202020204" pitchFamily="34" charset="0"/>
              </a:rPr>
              <a:t>búsqueda</a:t>
            </a:r>
            <a:r>
              <a:rPr lang="es-MX" spc="-50" dirty="0">
                <a:latin typeface="Bierstadt Display" panose="020B0004020202020204" pitchFamily="34" charset="0"/>
              </a:rPr>
              <a:t> </a:t>
            </a:r>
            <a:r>
              <a:rPr lang="es-MX" spc="-10" dirty="0">
                <a:latin typeface="Bierstadt Display" panose="020B0004020202020204" pitchFamily="34" charset="0"/>
              </a:rPr>
              <a:t>alfabética.</a:t>
            </a:r>
            <a:br>
              <a:rPr lang="es-MX" dirty="0">
                <a:latin typeface="Bierstadt Display" panose="020B0004020202020204" pitchFamily="34" charset="0"/>
              </a:rPr>
            </a:br>
            <a:endParaRPr u="sng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Bierstadt Display" panose="020F0502020204030204" pitchFamily="34" charset="0"/>
              <a:hlinkClick r:id="rId3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5"/>
          <p:cNvGrpSpPr/>
          <p:nvPr/>
        </p:nvGrpSpPr>
        <p:grpSpPr>
          <a:xfrm>
            <a:off x="0" y="5346191"/>
            <a:ext cx="9144000" cy="1511935"/>
            <a:chOff x="0" y="5346191"/>
            <a:chExt cx="9144000" cy="1511935"/>
          </a:xfrm>
          <a:solidFill>
            <a:srgbClr val="FFC000"/>
          </a:solidFill>
        </p:grpSpPr>
        <p:sp>
          <p:nvSpPr>
            <p:cNvPr id="6" name="object 6"/>
            <p:cNvSpPr/>
            <p:nvPr/>
          </p:nvSpPr>
          <p:spPr>
            <a:xfrm>
              <a:off x="5123688" y="5346191"/>
              <a:ext cx="4020820" cy="1511935"/>
            </a:xfrm>
            <a:custGeom>
              <a:avLst/>
              <a:gdLst/>
              <a:ahLst/>
              <a:cxnLst/>
              <a:rect l="l" t="t" r="r" b="b"/>
              <a:pathLst>
                <a:path w="4020820" h="1511934">
                  <a:moveTo>
                    <a:pt x="4020312" y="0"/>
                  </a:moveTo>
                  <a:lnTo>
                    <a:pt x="3409315" y="0"/>
                  </a:lnTo>
                  <a:lnTo>
                    <a:pt x="523239" y="0"/>
                  </a:lnTo>
                  <a:lnTo>
                    <a:pt x="0" y="1511807"/>
                  </a:lnTo>
                  <a:lnTo>
                    <a:pt x="4020312" y="1511807"/>
                  </a:lnTo>
                  <a:lnTo>
                    <a:pt x="402031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lang="es-MX" noProof="0"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5346191"/>
              <a:ext cx="5509260" cy="1511935"/>
            </a:xfrm>
            <a:custGeom>
              <a:avLst/>
              <a:gdLst/>
              <a:ahLst/>
              <a:cxnLst/>
              <a:rect l="l" t="t" r="r" b="b"/>
              <a:pathLst>
                <a:path w="5509260" h="1511934">
                  <a:moveTo>
                    <a:pt x="5509260" y="0"/>
                  </a:moveTo>
                  <a:lnTo>
                    <a:pt x="2100580" y="0"/>
                  </a:lnTo>
                  <a:lnTo>
                    <a:pt x="2100580" y="2540"/>
                  </a:lnTo>
                  <a:lnTo>
                    <a:pt x="1804035" y="2540"/>
                  </a:lnTo>
                  <a:lnTo>
                    <a:pt x="1804035" y="0"/>
                  </a:lnTo>
                  <a:lnTo>
                    <a:pt x="0" y="0"/>
                  </a:lnTo>
                  <a:lnTo>
                    <a:pt x="0" y="1511807"/>
                  </a:lnTo>
                  <a:lnTo>
                    <a:pt x="4986147" y="1511802"/>
                  </a:lnTo>
                  <a:lnTo>
                    <a:pt x="550926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lang="es-MX" noProof="0" dirty="0"/>
            </a:p>
          </p:txBody>
        </p:sp>
      </p:grpSp>
      <p:pic>
        <p:nvPicPr>
          <p:cNvPr id="16" name="Imagen 15">
            <a:extLst>
              <a:ext uri="{FF2B5EF4-FFF2-40B4-BE49-F238E27FC236}">
                <a16:creationId xmlns:a16="http://schemas.microsoft.com/office/drawing/2014/main" id="{FC40E91B-28BB-7C77-1807-6003D8377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338" y="288868"/>
            <a:ext cx="5509260" cy="4445833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387537" y="2882844"/>
            <a:ext cx="4944110" cy="532130"/>
          </a:xfrm>
          <a:custGeom>
            <a:avLst/>
            <a:gdLst/>
            <a:ahLst/>
            <a:cxnLst/>
            <a:rect l="l" t="t" r="r" b="b"/>
            <a:pathLst>
              <a:path w="4944110" h="532129">
                <a:moveTo>
                  <a:pt x="0" y="531876"/>
                </a:moveTo>
                <a:lnTo>
                  <a:pt x="4943856" y="531876"/>
                </a:lnTo>
                <a:lnTo>
                  <a:pt x="4943856" y="0"/>
                </a:lnTo>
                <a:lnTo>
                  <a:pt x="0" y="0"/>
                </a:lnTo>
                <a:lnTo>
                  <a:pt x="0" y="531876"/>
                </a:lnTo>
                <a:close/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lang="es-MX" noProof="0" dirty="0"/>
          </a:p>
        </p:txBody>
      </p:sp>
      <p:sp>
        <p:nvSpPr>
          <p:cNvPr id="9" name="object 9"/>
          <p:cNvSpPr/>
          <p:nvPr/>
        </p:nvSpPr>
        <p:spPr>
          <a:xfrm>
            <a:off x="2371149" y="2095247"/>
            <a:ext cx="1438851" cy="532130"/>
          </a:xfrm>
          <a:custGeom>
            <a:avLst/>
            <a:gdLst/>
            <a:ahLst/>
            <a:cxnLst/>
            <a:rect l="l" t="t" r="r" b="b"/>
            <a:pathLst>
              <a:path w="2921635" h="532130">
                <a:moveTo>
                  <a:pt x="0" y="531876"/>
                </a:moveTo>
                <a:lnTo>
                  <a:pt x="2921508" y="531876"/>
                </a:lnTo>
                <a:lnTo>
                  <a:pt x="2921508" y="0"/>
                </a:lnTo>
                <a:lnTo>
                  <a:pt x="0" y="0"/>
                </a:lnTo>
                <a:lnTo>
                  <a:pt x="0" y="531876"/>
                </a:lnTo>
                <a:close/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lang="es-MX" noProof="0" dirty="0"/>
          </a:p>
        </p:txBody>
      </p:sp>
      <p:sp>
        <p:nvSpPr>
          <p:cNvPr id="10" name="object 10"/>
          <p:cNvSpPr/>
          <p:nvPr/>
        </p:nvSpPr>
        <p:spPr>
          <a:xfrm>
            <a:off x="384834" y="2169415"/>
            <a:ext cx="642164" cy="532130"/>
          </a:xfrm>
          <a:custGeom>
            <a:avLst/>
            <a:gdLst/>
            <a:ahLst/>
            <a:cxnLst/>
            <a:rect l="l" t="t" r="r" b="b"/>
            <a:pathLst>
              <a:path w="1047115" h="532130">
                <a:moveTo>
                  <a:pt x="0" y="531876"/>
                </a:moveTo>
                <a:lnTo>
                  <a:pt x="1046988" y="531876"/>
                </a:lnTo>
                <a:lnTo>
                  <a:pt x="1046988" y="0"/>
                </a:lnTo>
                <a:lnTo>
                  <a:pt x="0" y="0"/>
                </a:lnTo>
                <a:lnTo>
                  <a:pt x="0" y="531876"/>
                </a:lnTo>
                <a:close/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lang="es-MX" noProof="0" dirty="0"/>
          </a:p>
        </p:txBody>
      </p:sp>
      <p:sp>
        <p:nvSpPr>
          <p:cNvPr id="13" name="object 13"/>
          <p:cNvSpPr txBox="1"/>
          <p:nvPr/>
        </p:nvSpPr>
        <p:spPr>
          <a:xfrm>
            <a:off x="1173408" y="2253681"/>
            <a:ext cx="140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es-MX" sz="1800" b="1" spc="-50" noProof="0" dirty="0">
                <a:solidFill>
                  <a:srgbClr val="C00000"/>
                </a:solidFill>
                <a:latin typeface="Arial"/>
                <a:cs typeface="Arial"/>
              </a:rPr>
              <a:t>3</a:t>
            </a:r>
            <a:endParaRPr lang="es-MX" sz="1800" noProof="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62400" y="2236883"/>
            <a:ext cx="140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es-MX" sz="1800" b="1" spc="-50" noProof="0" dirty="0">
                <a:solidFill>
                  <a:srgbClr val="C00000"/>
                </a:solidFill>
                <a:latin typeface="Arial"/>
                <a:cs typeface="Arial"/>
              </a:rPr>
              <a:t>4</a:t>
            </a:r>
            <a:endParaRPr lang="es-MX" sz="1800" noProof="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70499" y="3177450"/>
            <a:ext cx="140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es-MX" sz="1800" b="1" spc="-50" noProof="0" dirty="0">
                <a:solidFill>
                  <a:srgbClr val="C00000"/>
                </a:solidFill>
                <a:latin typeface="Arial"/>
                <a:cs typeface="Arial"/>
              </a:rPr>
              <a:t>5</a:t>
            </a:r>
            <a:endParaRPr lang="es-MX" sz="1800" noProof="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34368" y="546038"/>
            <a:ext cx="3023355" cy="416267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469900" marR="26034" indent="-457200">
              <a:lnSpc>
                <a:spcPct val="90000"/>
              </a:lnSpc>
              <a:spcBef>
                <a:spcPts val="340"/>
              </a:spcBef>
              <a:buAutoNum type="arabicPeriod" startAt="3"/>
              <a:tabLst>
                <a:tab pos="469900" algn="l"/>
              </a:tabLst>
            </a:pP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Seleccionar</a:t>
            </a:r>
            <a:r>
              <a:rPr lang="es-MX" sz="2000" spc="-4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la</a:t>
            </a:r>
            <a:r>
              <a:rPr lang="es-MX" sz="2000" spc="-5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spc="-10" noProof="0" dirty="0">
                <a:latin typeface="Bierstadt Display" panose="020B0004020202020204" pitchFamily="34" charset="0"/>
                <a:cs typeface="Calibri"/>
              </a:rPr>
              <a:t>opción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de</a:t>
            </a:r>
            <a:r>
              <a:rPr lang="es-MX" sz="2000" spc="-2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búsqueda</a:t>
            </a:r>
            <a:r>
              <a:rPr lang="es-MX" sz="2000" spc="-3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spc="-25" noProof="0" dirty="0">
                <a:latin typeface="Bierstadt Display" panose="020B0004020202020204" pitchFamily="34" charset="0"/>
                <a:cs typeface="Calibri"/>
              </a:rPr>
              <a:t>por autor,</a:t>
            </a:r>
            <a:r>
              <a:rPr lang="es-MX" sz="2000" spc="-8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título,</a:t>
            </a:r>
            <a:r>
              <a:rPr lang="es-MX" sz="2000" spc="-7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spc="-10" noProof="0" dirty="0">
                <a:latin typeface="Bierstadt Display" panose="020B0004020202020204" pitchFamily="34" charset="0"/>
                <a:cs typeface="Calibri"/>
              </a:rPr>
              <a:t>materia,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clasificación</a:t>
            </a:r>
            <a:r>
              <a:rPr lang="es-MX" sz="2000" spc="-4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o</a:t>
            </a:r>
            <a:r>
              <a:rPr lang="es-MX" sz="2000" spc="-5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spc="-10" noProof="0" dirty="0">
                <a:latin typeface="Bierstadt Display" panose="020B0004020202020204" pitchFamily="34" charset="0"/>
                <a:cs typeface="Calibri"/>
              </a:rPr>
              <a:t>título</a:t>
            </a:r>
            <a:r>
              <a:rPr lang="es-MX" sz="2000" spc="50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de</a:t>
            </a:r>
            <a:r>
              <a:rPr lang="es-MX" sz="2000" spc="-1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una</a:t>
            </a:r>
            <a:r>
              <a:rPr lang="es-MX" sz="2000" spc="-1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spc="-10" noProof="0" dirty="0">
                <a:latin typeface="Bierstadt Display" panose="020B0004020202020204" pitchFamily="34" charset="0"/>
                <a:cs typeface="Calibri"/>
              </a:rPr>
              <a:t>publicación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periódica,</a:t>
            </a:r>
            <a:r>
              <a:rPr lang="es-MX" sz="2000" spc="-6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según</a:t>
            </a:r>
            <a:r>
              <a:rPr lang="es-MX" sz="2000" spc="-5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sea</a:t>
            </a:r>
            <a:r>
              <a:rPr lang="es-MX" sz="2000" spc="-5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spc="-25" noProof="0" dirty="0">
                <a:latin typeface="Bierstadt Display" panose="020B0004020202020204" pitchFamily="34" charset="0"/>
                <a:cs typeface="Calibri"/>
              </a:rPr>
              <a:t>el </a:t>
            </a:r>
            <a:r>
              <a:rPr lang="es-MX" sz="2000" spc="-10" noProof="0" dirty="0">
                <a:latin typeface="Bierstadt Display" panose="020B0004020202020204" pitchFamily="34" charset="0"/>
                <a:cs typeface="Calibri"/>
              </a:rPr>
              <a:t>caso.</a:t>
            </a:r>
            <a:endParaRPr lang="es-MX" sz="2000" noProof="0" dirty="0">
              <a:latin typeface="Bierstadt Display" panose="020B0004020202020204" pitchFamily="34" charset="0"/>
              <a:cs typeface="Calibri"/>
            </a:endParaRPr>
          </a:p>
          <a:p>
            <a:pPr marL="467359" marR="48895" indent="-454659" algn="just">
              <a:lnSpc>
                <a:spcPts val="2160"/>
              </a:lnSpc>
              <a:spcBef>
                <a:spcPts val="840"/>
              </a:spcBef>
              <a:buAutoNum type="arabicPeriod" startAt="3"/>
              <a:tabLst>
                <a:tab pos="469900" algn="l"/>
              </a:tabLst>
            </a:pP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Ingresar</a:t>
            </a:r>
            <a:r>
              <a:rPr lang="es-MX" sz="2000" spc="-5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en</a:t>
            </a:r>
            <a:r>
              <a:rPr lang="es-MX" sz="2000" spc="-4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la</a:t>
            </a:r>
            <a:r>
              <a:rPr lang="es-MX" sz="2000" spc="-4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barra</a:t>
            </a:r>
            <a:r>
              <a:rPr lang="es-MX" sz="2000" spc="-4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spc="-25" noProof="0" dirty="0">
                <a:latin typeface="Bierstadt Display" panose="020B0004020202020204" pitchFamily="34" charset="0"/>
                <a:cs typeface="Calibri"/>
              </a:rPr>
              <a:t>de 	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búsqueda </a:t>
            </a:r>
            <a:r>
              <a:rPr lang="es-MX" sz="2000" spc="-7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el</a:t>
            </a:r>
            <a:r>
              <a:rPr lang="es-MX" sz="2000" spc="-5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texto</a:t>
            </a:r>
            <a:r>
              <a:rPr lang="es-MX" sz="2000" spc="-4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spc="-25" noProof="0" dirty="0">
                <a:latin typeface="Bierstadt Display" panose="020B0004020202020204" pitchFamily="34" charset="0"/>
                <a:cs typeface="Calibri"/>
              </a:rPr>
              <a:t>que 	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queremos</a:t>
            </a:r>
            <a:r>
              <a:rPr lang="es-MX" sz="2000" spc="-9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spc="-10" noProof="0" dirty="0">
                <a:latin typeface="Bierstadt Display" panose="020B0004020202020204" pitchFamily="34" charset="0"/>
                <a:cs typeface="Calibri"/>
              </a:rPr>
              <a:t>localizar. Nota: No escribir los artículos, ni tilde.</a:t>
            </a:r>
            <a:endParaRPr lang="es-MX" sz="2000" noProof="0" dirty="0">
              <a:latin typeface="Bierstadt Display" panose="020B0004020202020204" pitchFamily="34" charset="0"/>
              <a:cs typeface="Calibri"/>
            </a:endParaRPr>
          </a:p>
          <a:p>
            <a:pPr marL="467359" marR="5080" indent="-454659" algn="just">
              <a:lnSpc>
                <a:spcPts val="2160"/>
              </a:lnSpc>
              <a:spcBef>
                <a:spcPts val="795"/>
              </a:spcBef>
              <a:buAutoNum type="arabicPeriod" startAt="3"/>
              <a:tabLst>
                <a:tab pos="469900" algn="l"/>
              </a:tabLst>
            </a:pP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Dar</a:t>
            </a:r>
            <a:r>
              <a:rPr lang="es-MX" sz="2000" spc="-2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clic</a:t>
            </a:r>
            <a:r>
              <a:rPr lang="es-MX" sz="2000" spc="-1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en</a:t>
            </a:r>
            <a:r>
              <a:rPr lang="es-MX" sz="2000" spc="-1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la</a:t>
            </a:r>
            <a:r>
              <a:rPr lang="es-MX" sz="2000" spc="-1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spc="-10" noProof="0" dirty="0">
                <a:latin typeface="Bierstadt Display" panose="020B0004020202020204" pitchFamily="34" charset="0"/>
                <a:cs typeface="Calibri"/>
              </a:rPr>
              <a:t>pestaña 	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de</a:t>
            </a:r>
            <a:r>
              <a:rPr lang="es-MX" sz="2000" spc="-3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000" noProof="0" dirty="0">
                <a:latin typeface="Bierstadt Display" panose="020B0004020202020204" pitchFamily="34" charset="0"/>
                <a:cs typeface="Calibri"/>
              </a:rPr>
              <a:t>filtrará la búsqueda.</a:t>
            </a:r>
            <a:endParaRPr lang="es-MX" sz="2000" noProof="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5346191"/>
            <a:ext cx="9144000" cy="1511935"/>
            <a:chOff x="0" y="5346191"/>
            <a:chExt cx="9144000" cy="1511935"/>
          </a:xfrm>
          <a:solidFill>
            <a:schemeClr val="tx2"/>
          </a:solidFill>
        </p:grpSpPr>
        <p:sp>
          <p:nvSpPr>
            <p:cNvPr id="3" name="object 3"/>
            <p:cNvSpPr/>
            <p:nvPr/>
          </p:nvSpPr>
          <p:spPr>
            <a:xfrm>
              <a:off x="5123688" y="5346191"/>
              <a:ext cx="4020820" cy="1511935"/>
            </a:xfrm>
            <a:custGeom>
              <a:avLst/>
              <a:gdLst/>
              <a:ahLst/>
              <a:cxnLst/>
              <a:rect l="l" t="t" r="r" b="b"/>
              <a:pathLst>
                <a:path w="4020820" h="1511934">
                  <a:moveTo>
                    <a:pt x="4020312" y="0"/>
                  </a:moveTo>
                  <a:lnTo>
                    <a:pt x="3409315" y="0"/>
                  </a:lnTo>
                  <a:lnTo>
                    <a:pt x="523239" y="0"/>
                  </a:lnTo>
                  <a:lnTo>
                    <a:pt x="0" y="1511807"/>
                  </a:lnTo>
                  <a:lnTo>
                    <a:pt x="4020312" y="1511807"/>
                  </a:lnTo>
                  <a:lnTo>
                    <a:pt x="402031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lang="es-MX" noProof="0"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5346191"/>
              <a:ext cx="5509260" cy="1511935"/>
            </a:xfrm>
            <a:custGeom>
              <a:avLst/>
              <a:gdLst/>
              <a:ahLst/>
              <a:cxnLst/>
              <a:rect l="l" t="t" r="r" b="b"/>
              <a:pathLst>
                <a:path w="5509260" h="1511934">
                  <a:moveTo>
                    <a:pt x="5509260" y="0"/>
                  </a:moveTo>
                  <a:lnTo>
                    <a:pt x="2100580" y="0"/>
                  </a:lnTo>
                  <a:lnTo>
                    <a:pt x="2100580" y="2540"/>
                  </a:lnTo>
                  <a:lnTo>
                    <a:pt x="1804035" y="2540"/>
                  </a:lnTo>
                  <a:lnTo>
                    <a:pt x="1804035" y="0"/>
                  </a:lnTo>
                  <a:lnTo>
                    <a:pt x="0" y="0"/>
                  </a:lnTo>
                  <a:lnTo>
                    <a:pt x="0" y="1511807"/>
                  </a:lnTo>
                  <a:lnTo>
                    <a:pt x="4986147" y="1511802"/>
                  </a:lnTo>
                  <a:lnTo>
                    <a:pt x="550926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lang="es-MX" noProof="0" dirty="0"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66547" y="834760"/>
            <a:ext cx="3403178" cy="3766416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457200">
              <a:lnSpc>
                <a:spcPts val="2380"/>
              </a:lnSpc>
              <a:spcBef>
                <a:spcPts val="390"/>
              </a:spcBef>
            </a:pPr>
            <a:r>
              <a:rPr lang="es-MX" sz="2200" noProof="0" dirty="0">
                <a:latin typeface="Bierstadt Display" panose="020B0004020202020204" pitchFamily="34" charset="0"/>
                <a:cs typeface="Calibri"/>
              </a:rPr>
              <a:t>Se</a:t>
            </a:r>
            <a:r>
              <a:rPr lang="es-MX" sz="2200" spc="-2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200" spc="-10" noProof="0" dirty="0">
                <a:latin typeface="Bierstadt Display" panose="020B0004020202020204" pitchFamily="34" charset="0"/>
                <a:cs typeface="Calibri"/>
              </a:rPr>
              <a:t>desplegarán</a:t>
            </a:r>
            <a:r>
              <a:rPr lang="es-MX" sz="2200" spc="-4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200" spc="-25" noProof="0" dirty="0">
                <a:latin typeface="Bierstadt Display" panose="020B0004020202020204" pitchFamily="34" charset="0"/>
                <a:cs typeface="Calibri"/>
              </a:rPr>
              <a:t>las </a:t>
            </a:r>
            <a:r>
              <a:rPr lang="es-MX" sz="2200" noProof="0" dirty="0">
                <a:latin typeface="Bierstadt Display" panose="020B0004020202020204" pitchFamily="34" charset="0"/>
                <a:cs typeface="Calibri"/>
              </a:rPr>
              <a:t>siguientes</a:t>
            </a:r>
            <a:r>
              <a:rPr lang="es-MX" sz="2200" spc="-10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200" spc="-10" noProof="0" dirty="0">
                <a:latin typeface="Bierstadt Display" panose="020B0004020202020204" pitchFamily="34" charset="0"/>
                <a:cs typeface="Calibri"/>
              </a:rPr>
              <a:t>opciones.</a:t>
            </a:r>
          </a:p>
          <a:p>
            <a:pPr marL="12700" marR="457200">
              <a:lnSpc>
                <a:spcPts val="2380"/>
              </a:lnSpc>
              <a:spcBef>
                <a:spcPts val="390"/>
              </a:spcBef>
            </a:pPr>
            <a:endParaRPr lang="es-MX" sz="2200" noProof="0" dirty="0">
              <a:latin typeface="Bierstadt Display" panose="020B0004020202020204" pitchFamily="34" charset="0"/>
              <a:cs typeface="Calibri"/>
            </a:endParaRPr>
          </a:p>
          <a:p>
            <a:pPr marL="469900" marR="5080" indent="-457200">
              <a:spcAft>
                <a:spcPts val="1200"/>
              </a:spcAft>
              <a:buAutoNum type="arabicPeriod" startAt="6"/>
              <a:tabLst>
                <a:tab pos="469900" algn="l"/>
              </a:tabLst>
            </a:pPr>
            <a:r>
              <a:rPr lang="es-MX" sz="2200" spc="-10" noProof="0" dirty="0">
                <a:latin typeface="Bierstadt Display" panose="020B0004020202020204" pitchFamily="34" charset="0"/>
                <a:cs typeface="Calibri"/>
              </a:rPr>
              <a:t>Da clic en la pestaña Subs</a:t>
            </a:r>
            <a:r>
              <a:rPr lang="es-MX" sz="2200" noProof="0" dirty="0">
                <a:latin typeface="Bierstadt Display" panose="020B0004020202020204" pitchFamily="34" charset="0"/>
                <a:cs typeface="Calibri"/>
              </a:rPr>
              <a:t>istema de Educación Media Superior.</a:t>
            </a:r>
          </a:p>
          <a:p>
            <a:pPr marL="469900" marR="5080" indent="-457200">
              <a:spcAft>
                <a:spcPts val="1200"/>
              </a:spcAft>
              <a:buAutoNum type="arabicPeriod" startAt="6"/>
              <a:tabLst>
                <a:tab pos="469900" algn="l"/>
              </a:tabLst>
            </a:pPr>
            <a:r>
              <a:rPr lang="es-MX" sz="2200" noProof="0" dirty="0">
                <a:latin typeface="Bierstadt Display" panose="020B0004020202020204" pitchFamily="34" charset="0"/>
                <a:cs typeface="Calibri"/>
              </a:rPr>
              <a:t>Buscar</a:t>
            </a:r>
            <a:r>
              <a:rPr lang="es-MX" sz="2200" spc="-4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200" noProof="0" dirty="0">
                <a:latin typeface="Bierstadt Display" panose="020B0004020202020204" pitchFamily="34" charset="0"/>
                <a:cs typeface="Calibri"/>
              </a:rPr>
              <a:t>y</a:t>
            </a:r>
            <a:r>
              <a:rPr lang="es-MX" sz="2200" spc="-3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200" spc="-10" noProof="0" dirty="0">
                <a:latin typeface="Bierstadt Display" panose="020B0004020202020204" pitchFamily="34" charset="0"/>
                <a:cs typeface="Calibri"/>
              </a:rPr>
              <a:t>seleccionar </a:t>
            </a:r>
            <a:r>
              <a:rPr lang="es-MX" sz="2200" noProof="0" dirty="0">
                <a:latin typeface="Bierstadt Display" panose="020B0004020202020204" pitchFamily="34" charset="0"/>
                <a:cs typeface="Calibri"/>
              </a:rPr>
              <a:t>Biblioteca Preparatoria No. 3</a:t>
            </a:r>
          </a:p>
          <a:p>
            <a:pPr marL="469265" indent="-456565">
              <a:lnSpc>
                <a:spcPct val="100000"/>
              </a:lnSpc>
              <a:spcBef>
                <a:spcPts val="540"/>
              </a:spcBef>
              <a:buAutoNum type="arabicPeriod" startAt="6"/>
              <a:tabLst>
                <a:tab pos="469265" algn="l"/>
              </a:tabLst>
            </a:pPr>
            <a:r>
              <a:rPr lang="es-MX" sz="2200" noProof="0" dirty="0">
                <a:latin typeface="Bierstadt Display" panose="020B0004020202020204" pitchFamily="34" charset="0"/>
                <a:cs typeface="Calibri"/>
              </a:rPr>
              <a:t>Dar</a:t>
            </a:r>
            <a:r>
              <a:rPr lang="es-MX" sz="2200" spc="-35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200" noProof="0" dirty="0">
                <a:latin typeface="Bierstadt Display" panose="020B0004020202020204" pitchFamily="34" charset="0"/>
                <a:cs typeface="Calibri"/>
              </a:rPr>
              <a:t>clic</a:t>
            </a:r>
            <a:r>
              <a:rPr lang="es-MX" sz="2200" spc="-2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200" noProof="0" dirty="0">
                <a:latin typeface="Bierstadt Display" panose="020B0004020202020204" pitchFamily="34" charset="0"/>
                <a:cs typeface="Calibri"/>
              </a:rPr>
              <a:t>en</a:t>
            </a:r>
            <a:r>
              <a:rPr lang="es-MX" sz="2200" spc="10" noProof="0" dirty="0">
                <a:latin typeface="Bierstadt Display" panose="020B0004020202020204" pitchFamily="34" charset="0"/>
                <a:cs typeface="Calibri"/>
              </a:rPr>
              <a:t> </a:t>
            </a:r>
            <a:r>
              <a:rPr lang="es-MX" sz="2200" i="1" spc="-10" noProof="0" dirty="0">
                <a:latin typeface="Bierstadt Display" panose="020B0004020202020204" pitchFamily="34" charset="0"/>
                <a:cs typeface="Calibri"/>
              </a:rPr>
              <a:t>Buscar.</a:t>
            </a:r>
            <a:endParaRPr lang="es-MX" sz="2200" noProof="0" dirty="0">
              <a:latin typeface="Bierstadt Display" panose="020B0004020202020204" pitchFamily="34" charset="0"/>
              <a:cs typeface="Calibri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9A0C5C8F-8C05-E8E1-27F4-762D371E9C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4915"/>
          <a:stretch>
            <a:fillRect/>
          </a:stretch>
        </p:blipFill>
        <p:spPr>
          <a:xfrm>
            <a:off x="374276" y="359434"/>
            <a:ext cx="4760708" cy="433681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BFBA7890-14E8-5779-0231-21BF1BBC80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6913" t="14241" r="27944" b="21788"/>
          <a:stretch>
            <a:fillRect/>
          </a:stretch>
        </p:blipFill>
        <p:spPr>
          <a:xfrm>
            <a:off x="1320321" y="4762084"/>
            <a:ext cx="1115691" cy="528315"/>
          </a:xfrm>
          <a:prstGeom prst="rect">
            <a:avLst/>
          </a:prstGeom>
        </p:spPr>
      </p:pic>
      <p:sp>
        <p:nvSpPr>
          <p:cNvPr id="15" name="object 9">
            <a:extLst>
              <a:ext uri="{FF2B5EF4-FFF2-40B4-BE49-F238E27FC236}">
                <a16:creationId xmlns:a16="http://schemas.microsoft.com/office/drawing/2014/main" id="{B5E4B11E-DE14-0801-19BF-9011F370A7DE}"/>
              </a:ext>
            </a:extLst>
          </p:cNvPr>
          <p:cNvSpPr/>
          <p:nvPr/>
        </p:nvSpPr>
        <p:spPr>
          <a:xfrm>
            <a:off x="592025" y="4433049"/>
            <a:ext cx="2168749" cy="207411"/>
          </a:xfrm>
          <a:custGeom>
            <a:avLst/>
            <a:gdLst/>
            <a:ahLst/>
            <a:cxnLst/>
            <a:rect l="l" t="t" r="r" b="b"/>
            <a:pathLst>
              <a:path w="2921635" h="532130">
                <a:moveTo>
                  <a:pt x="0" y="531876"/>
                </a:moveTo>
                <a:lnTo>
                  <a:pt x="2921508" y="531876"/>
                </a:lnTo>
                <a:lnTo>
                  <a:pt x="2921508" y="0"/>
                </a:lnTo>
                <a:lnTo>
                  <a:pt x="0" y="0"/>
                </a:lnTo>
                <a:lnTo>
                  <a:pt x="0" y="531876"/>
                </a:lnTo>
                <a:close/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lang="es-MX" noProof="0" dirty="0"/>
          </a:p>
        </p:txBody>
      </p:sp>
      <p:sp>
        <p:nvSpPr>
          <p:cNvPr id="17" name="object 10">
            <a:extLst>
              <a:ext uri="{FF2B5EF4-FFF2-40B4-BE49-F238E27FC236}">
                <a16:creationId xmlns:a16="http://schemas.microsoft.com/office/drawing/2014/main" id="{D6D83918-7FE4-00CB-20BD-E7064D61B32A}"/>
              </a:ext>
            </a:extLst>
          </p:cNvPr>
          <p:cNvSpPr/>
          <p:nvPr/>
        </p:nvSpPr>
        <p:spPr>
          <a:xfrm>
            <a:off x="1355169" y="4762084"/>
            <a:ext cx="1047115" cy="532130"/>
          </a:xfrm>
          <a:custGeom>
            <a:avLst/>
            <a:gdLst/>
            <a:ahLst/>
            <a:cxnLst/>
            <a:rect l="l" t="t" r="r" b="b"/>
            <a:pathLst>
              <a:path w="1047115" h="532130">
                <a:moveTo>
                  <a:pt x="0" y="531876"/>
                </a:moveTo>
                <a:lnTo>
                  <a:pt x="1046988" y="531876"/>
                </a:lnTo>
                <a:lnTo>
                  <a:pt x="1046988" y="0"/>
                </a:lnTo>
                <a:lnTo>
                  <a:pt x="0" y="0"/>
                </a:lnTo>
                <a:lnTo>
                  <a:pt x="0" y="531876"/>
                </a:lnTo>
                <a:close/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lang="es-MX" noProof="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7AAF294-C81F-60F8-FCA0-65E1768FF305}"/>
              </a:ext>
            </a:extLst>
          </p:cNvPr>
          <p:cNvSpPr txBox="1"/>
          <p:nvPr/>
        </p:nvSpPr>
        <p:spPr>
          <a:xfrm>
            <a:off x="1628646" y="4367069"/>
            <a:ext cx="157850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77595" algn="ctr"/>
            <a:r>
              <a:rPr lang="es-MX" b="1" spc="-50" noProof="0" dirty="0">
                <a:solidFill>
                  <a:srgbClr val="C00000"/>
                </a:solidFill>
                <a:latin typeface="Microsoft Sans Serif"/>
                <a:cs typeface="Microsoft Sans Serif"/>
              </a:rPr>
              <a:t>7</a:t>
            </a:r>
            <a:endParaRPr lang="es-MX" sz="1800" b="1" noProof="0" dirty="0">
              <a:latin typeface="Microsoft Sans Serif"/>
              <a:cs typeface="Microsoft Sans Serif"/>
            </a:endParaRPr>
          </a:p>
          <a:p>
            <a:pPr marL="1077595" algn="ctr">
              <a:lnSpc>
                <a:spcPct val="100000"/>
              </a:lnSpc>
            </a:pPr>
            <a:endParaRPr lang="es-MX" sz="1800" spc="-50" noProof="0" dirty="0">
              <a:solidFill>
                <a:srgbClr val="C00000"/>
              </a:solidFill>
              <a:latin typeface="Microsoft Sans Serif"/>
              <a:cs typeface="Microsoft Sans Serif"/>
            </a:endParaRPr>
          </a:p>
          <a:p>
            <a:pPr marL="1077595" algn="ctr">
              <a:lnSpc>
                <a:spcPct val="100000"/>
              </a:lnSpc>
            </a:pPr>
            <a:r>
              <a:rPr lang="es-MX" b="1" spc="-50" noProof="0" dirty="0">
                <a:solidFill>
                  <a:srgbClr val="C00000"/>
                </a:solidFill>
                <a:latin typeface="Microsoft Sans Serif"/>
                <a:cs typeface="Microsoft Sans Serif"/>
              </a:rPr>
              <a:t>8</a:t>
            </a:r>
            <a:endParaRPr lang="es-MX" sz="1800" b="1" noProof="0" dirty="0">
              <a:latin typeface="Microsoft Sans Serif"/>
              <a:cs typeface="Microsoft Sans Serif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316AB94-1E7B-483B-3356-B25E5E73144E}"/>
              </a:ext>
            </a:extLst>
          </p:cNvPr>
          <p:cNvSpPr txBox="1"/>
          <p:nvPr/>
        </p:nvSpPr>
        <p:spPr>
          <a:xfrm>
            <a:off x="3706301" y="359434"/>
            <a:ext cx="6515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77595" algn="ctr"/>
            <a:r>
              <a:rPr lang="es-MX" b="1" spc="-50" noProof="0" dirty="0">
                <a:solidFill>
                  <a:srgbClr val="C00000"/>
                </a:solidFill>
                <a:latin typeface="Microsoft Sans Serif"/>
                <a:cs typeface="Microsoft Sans Serif"/>
              </a:rPr>
              <a:t>6</a:t>
            </a:r>
            <a:endParaRPr lang="es-MX" sz="1800" b="1" noProof="0" dirty="0">
              <a:latin typeface="Microsoft Sans Serif"/>
              <a:cs typeface="Microsoft Sans Serif"/>
            </a:endParaRPr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A7CA5C16-0A0D-4035-D4CB-70E1CC6C8431}"/>
              </a:ext>
            </a:extLst>
          </p:cNvPr>
          <p:cNvSpPr/>
          <p:nvPr/>
        </p:nvSpPr>
        <p:spPr>
          <a:xfrm>
            <a:off x="374276" y="493864"/>
            <a:ext cx="3983606" cy="207411"/>
          </a:xfrm>
          <a:custGeom>
            <a:avLst/>
            <a:gdLst/>
            <a:ahLst/>
            <a:cxnLst/>
            <a:rect l="l" t="t" r="r" b="b"/>
            <a:pathLst>
              <a:path w="2921635" h="532130">
                <a:moveTo>
                  <a:pt x="0" y="531876"/>
                </a:moveTo>
                <a:lnTo>
                  <a:pt x="2921508" y="531876"/>
                </a:lnTo>
                <a:lnTo>
                  <a:pt x="2921508" y="0"/>
                </a:lnTo>
                <a:lnTo>
                  <a:pt x="0" y="0"/>
                </a:lnTo>
                <a:lnTo>
                  <a:pt x="0" y="531876"/>
                </a:lnTo>
                <a:close/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lang="es-MX" noProof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565505" y="5032628"/>
            <a:ext cx="8121295" cy="122790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469265" marR="5080" indent="-457200">
              <a:lnSpc>
                <a:spcPts val="2160"/>
              </a:lnSpc>
              <a:spcBef>
                <a:spcPts val="375"/>
              </a:spcBef>
              <a:buAutoNum type="arabicPeriod" startAt="9"/>
              <a:tabLst>
                <a:tab pos="299085" algn="l"/>
                <a:tab pos="354965" algn="l"/>
              </a:tabLst>
            </a:pPr>
            <a:r>
              <a:rPr lang="es-MX" sz="2000" noProof="0" dirty="0">
                <a:latin typeface="Calibri"/>
                <a:cs typeface="Calibri"/>
              </a:rPr>
              <a:t>Una</a:t>
            </a:r>
            <a:r>
              <a:rPr lang="es-MX" sz="2000" spc="-7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vez</a:t>
            </a:r>
            <a:r>
              <a:rPr lang="es-MX" sz="2000" spc="-60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localizado</a:t>
            </a:r>
            <a:r>
              <a:rPr lang="es-MX" sz="2000" spc="-6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el</a:t>
            </a:r>
            <a:r>
              <a:rPr lang="es-MX" sz="2000" spc="-6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material,</a:t>
            </a:r>
            <a:r>
              <a:rPr lang="es-MX" sz="2000" spc="-3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es</a:t>
            </a:r>
            <a:r>
              <a:rPr lang="es-MX" sz="2000" spc="-6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necesario</a:t>
            </a:r>
            <a:r>
              <a:rPr lang="es-MX" sz="2000" spc="-6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identificar</a:t>
            </a:r>
            <a:r>
              <a:rPr lang="es-MX" sz="2000" spc="-5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la</a:t>
            </a:r>
            <a:r>
              <a:rPr lang="es-MX" sz="2000" spc="-6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información</a:t>
            </a:r>
            <a:r>
              <a:rPr lang="es-MX" sz="2000" spc="-65" noProof="0" dirty="0">
                <a:latin typeface="Calibri"/>
                <a:cs typeface="Calibri"/>
              </a:rPr>
              <a:t> </a:t>
            </a:r>
            <a:r>
              <a:rPr lang="es-MX" sz="2000" spc="-25" noProof="0" dirty="0">
                <a:latin typeface="Calibri"/>
                <a:cs typeface="Calibri"/>
              </a:rPr>
              <a:t>que </a:t>
            </a:r>
            <a:r>
              <a:rPr lang="es-MX" sz="2000" noProof="0" dirty="0">
                <a:latin typeface="Calibri"/>
                <a:cs typeface="Calibri"/>
              </a:rPr>
              <a:t>necesitamos</a:t>
            </a:r>
            <a:r>
              <a:rPr lang="es-MX" sz="2000" spc="-4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para</a:t>
            </a:r>
            <a:r>
              <a:rPr lang="es-MX" sz="2000" spc="-70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solicitarlo:</a:t>
            </a:r>
            <a:r>
              <a:rPr lang="es-MX" sz="2000" spc="-35" noProof="0" dirty="0">
                <a:latin typeface="Calibri"/>
                <a:cs typeface="Calibri"/>
              </a:rPr>
              <a:t> </a:t>
            </a:r>
            <a:r>
              <a:rPr lang="es-MX" sz="2000" spc="-10" noProof="0" dirty="0">
                <a:latin typeface="Calibri"/>
                <a:cs typeface="Calibri"/>
              </a:rPr>
              <a:t>título,</a:t>
            </a:r>
            <a:r>
              <a:rPr lang="es-MX" sz="2000" spc="-60" noProof="0" dirty="0">
                <a:latin typeface="Calibri"/>
                <a:cs typeface="Calibri"/>
              </a:rPr>
              <a:t> </a:t>
            </a:r>
            <a:r>
              <a:rPr lang="es-MX" sz="2000" spc="-30" noProof="0" dirty="0">
                <a:latin typeface="Calibri"/>
                <a:cs typeface="Calibri"/>
              </a:rPr>
              <a:t>autor,</a:t>
            </a:r>
            <a:r>
              <a:rPr lang="es-MX" sz="2000" spc="-5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clasificación</a:t>
            </a:r>
            <a:r>
              <a:rPr lang="es-MX" sz="2000" spc="-4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y</a:t>
            </a:r>
            <a:r>
              <a:rPr lang="es-MX" sz="2000" spc="-60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código</a:t>
            </a:r>
            <a:r>
              <a:rPr lang="es-MX" sz="2000" spc="-8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de</a:t>
            </a:r>
            <a:r>
              <a:rPr lang="es-MX" sz="2000" spc="-65" noProof="0" dirty="0">
                <a:latin typeface="Calibri"/>
                <a:cs typeface="Calibri"/>
              </a:rPr>
              <a:t> </a:t>
            </a:r>
            <a:r>
              <a:rPr lang="es-MX" sz="2000" spc="-10" noProof="0" dirty="0">
                <a:latin typeface="Calibri"/>
                <a:cs typeface="Calibri"/>
              </a:rPr>
              <a:t>barras.</a:t>
            </a:r>
          </a:p>
          <a:p>
            <a:pPr marL="469265" marR="5080" indent="-457200">
              <a:lnSpc>
                <a:spcPts val="2160"/>
              </a:lnSpc>
              <a:spcBef>
                <a:spcPts val="375"/>
              </a:spcBef>
              <a:buAutoNum type="arabicPeriod" startAt="9"/>
              <a:tabLst>
                <a:tab pos="299085" algn="l"/>
                <a:tab pos="354965" algn="l"/>
              </a:tabLst>
            </a:pPr>
            <a:r>
              <a:rPr lang="es-MX" sz="2000" noProof="0" dirty="0">
                <a:latin typeface="Calibri"/>
                <a:cs typeface="Calibri"/>
              </a:rPr>
              <a:t>Es</a:t>
            </a:r>
            <a:r>
              <a:rPr lang="es-MX" sz="2000" spc="-75" noProof="0" dirty="0">
                <a:latin typeface="Calibri"/>
                <a:cs typeface="Calibri"/>
              </a:rPr>
              <a:t> </a:t>
            </a:r>
            <a:r>
              <a:rPr lang="es-MX" sz="2000" spc="-10" noProof="0" dirty="0">
                <a:latin typeface="Calibri"/>
                <a:cs typeface="Calibri"/>
              </a:rPr>
              <a:t>importante</a:t>
            </a:r>
            <a:r>
              <a:rPr lang="es-MX" sz="2000" spc="-50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verificar</a:t>
            </a:r>
            <a:r>
              <a:rPr lang="es-MX" sz="2000" spc="-4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el</a:t>
            </a:r>
            <a:r>
              <a:rPr lang="es-MX" sz="2000" spc="-65" noProof="0" dirty="0">
                <a:latin typeface="Calibri"/>
                <a:cs typeface="Calibri"/>
              </a:rPr>
              <a:t> </a:t>
            </a:r>
            <a:r>
              <a:rPr lang="es-MX" sz="2000" spc="-10" noProof="0" dirty="0">
                <a:latin typeface="Calibri"/>
                <a:cs typeface="Calibri"/>
              </a:rPr>
              <a:t>estatus</a:t>
            </a:r>
            <a:r>
              <a:rPr lang="es-MX" sz="2000" spc="-3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del</a:t>
            </a:r>
            <a:r>
              <a:rPr lang="es-MX" sz="2000" spc="-60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material</a:t>
            </a:r>
            <a:r>
              <a:rPr lang="es-MX" sz="2000" spc="-3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para</a:t>
            </a:r>
            <a:r>
              <a:rPr lang="es-MX" sz="2000" spc="-65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asegurar</a:t>
            </a:r>
            <a:r>
              <a:rPr lang="es-MX" sz="2000" spc="-60" noProof="0" dirty="0">
                <a:latin typeface="Calibri"/>
                <a:cs typeface="Calibri"/>
              </a:rPr>
              <a:t> </a:t>
            </a:r>
            <a:r>
              <a:rPr lang="es-MX" sz="2000" noProof="0" dirty="0">
                <a:latin typeface="Calibri"/>
                <a:cs typeface="Calibri"/>
              </a:rPr>
              <a:t>que</a:t>
            </a:r>
            <a:r>
              <a:rPr lang="es-MX" sz="2000" spc="-70" noProof="0" dirty="0">
                <a:latin typeface="Calibri"/>
                <a:cs typeface="Calibri"/>
              </a:rPr>
              <a:t> </a:t>
            </a:r>
            <a:r>
              <a:rPr lang="es-MX" sz="2000" spc="-20" noProof="0" dirty="0">
                <a:latin typeface="Calibri"/>
                <a:cs typeface="Calibri"/>
              </a:rPr>
              <a:t>esté </a:t>
            </a:r>
            <a:r>
              <a:rPr lang="es-MX" sz="2000" spc="-10" noProof="0" dirty="0">
                <a:latin typeface="Calibri"/>
                <a:cs typeface="Calibri"/>
              </a:rPr>
              <a:t>disponible.</a:t>
            </a:r>
            <a:endParaRPr lang="es-MX" sz="2000" noProof="0" dirty="0">
              <a:latin typeface="Calibri"/>
              <a:cs typeface="Calibri"/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AA8ABCC3-C676-8CB2-6161-6AFB1684D6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4319"/>
          <a:stretch>
            <a:fillRect/>
          </a:stretch>
        </p:blipFill>
        <p:spPr>
          <a:xfrm>
            <a:off x="1743392" y="397443"/>
            <a:ext cx="6796988" cy="422624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7848600" y="4102994"/>
            <a:ext cx="344039" cy="290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s-MX" b="1" spc="-50" noProof="0" dirty="0">
                <a:solidFill>
                  <a:srgbClr val="C00000"/>
                </a:solidFill>
                <a:latin typeface="Arial"/>
                <a:cs typeface="Arial"/>
              </a:rPr>
              <a:t>10</a:t>
            </a:r>
            <a:endParaRPr lang="es-MX" noProof="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12253" y="1219200"/>
            <a:ext cx="7058951" cy="3404483"/>
          </a:xfrm>
          <a:custGeom>
            <a:avLst/>
            <a:gdLst/>
            <a:ahLst/>
            <a:cxnLst/>
            <a:rect l="l" t="t" r="r" b="b"/>
            <a:pathLst>
              <a:path w="7089775" h="2524125">
                <a:moveTo>
                  <a:pt x="759206" y="2287270"/>
                </a:moveTo>
                <a:lnTo>
                  <a:pt x="76200" y="2287270"/>
                </a:lnTo>
                <a:lnTo>
                  <a:pt x="76200" y="2255520"/>
                </a:lnTo>
                <a:lnTo>
                  <a:pt x="0" y="2293620"/>
                </a:lnTo>
                <a:lnTo>
                  <a:pt x="76200" y="2331720"/>
                </a:lnTo>
                <a:lnTo>
                  <a:pt x="76200" y="2299970"/>
                </a:lnTo>
                <a:lnTo>
                  <a:pt x="759206" y="2299970"/>
                </a:lnTo>
                <a:lnTo>
                  <a:pt x="759206" y="2287270"/>
                </a:lnTo>
                <a:close/>
              </a:path>
              <a:path w="7089775" h="2524125">
                <a:moveTo>
                  <a:pt x="2398141" y="2287270"/>
                </a:moveTo>
                <a:lnTo>
                  <a:pt x="2327148" y="2287270"/>
                </a:lnTo>
                <a:lnTo>
                  <a:pt x="2327148" y="2479294"/>
                </a:lnTo>
                <a:lnTo>
                  <a:pt x="89916" y="2479294"/>
                </a:lnTo>
                <a:lnTo>
                  <a:pt x="89916" y="2447544"/>
                </a:lnTo>
                <a:lnTo>
                  <a:pt x="13716" y="2485644"/>
                </a:lnTo>
                <a:lnTo>
                  <a:pt x="89916" y="2523744"/>
                </a:lnTo>
                <a:lnTo>
                  <a:pt x="89916" y="2491994"/>
                </a:lnTo>
                <a:lnTo>
                  <a:pt x="2339848" y="2491994"/>
                </a:lnTo>
                <a:lnTo>
                  <a:pt x="2339848" y="2485644"/>
                </a:lnTo>
                <a:lnTo>
                  <a:pt x="2339848" y="2479294"/>
                </a:lnTo>
                <a:lnTo>
                  <a:pt x="2339848" y="2299970"/>
                </a:lnTo>
                <a:lnTo>
                  <a:pt x="2398141" y="2299970"/>
                </a:lnTo>
                <a:lnTo>
                  <a:pt x="2398141" y="2293620"/>
                </a:lnTo>
                <a:lnTo>
                  <a:pt x="2398141" y="2287270"/>
                </a:lnTo>
                <a:close/>
              </a:path>
              <a:path w="7089775" h="2524125">
                <a:moveTo>
                  <a:pt x="7089648" y="210312"/>
                </a:moveTo>
                <a:lnTo>
                  <a:pt x="7076948" y="203962"/>
                </a:lnTo>
                <a:lnTo>
                  <a:pt x="7013448" y="172212"/>
                </a:lnTo>
                <a:lnTo>
                  <a:pt x="7013448" y="203962"/>
                </a:lnTo>
                <a:lnTo>
                  <a:pt x="2872740" y="203962"/>
                </a:lnTo>
                <a:lnTo>
                  <a:pt x="2872740" y="216662"/>
                </a:lnTo>
                <a:lnTo>
                  <a:pt x="7013448" y="216662"/>
                </a:lnTo>
                <a:lnTo>
                  <a:pt x="7013448" y="248412"/>
                </a:lnTo>
                <a:lnTo>
                  <a:pt x="7076948" y="216662"/>
                </a:lnTo>
                <a:lnTo>
                  <a:pt x="7089648" y="210312"/>
                </a:lnTo>
                <a:close/>
              </a:path>
              <a:path w="7089775" h="2524125">
                <a:moveTo>
                  <a:pt x="7089648" y="38100"/>
                </a:moveTo>
                <a:lnTo>
                  <a:pt x="7076948" y="31750"/>
                </a:lnTo>
                <a:lnTo>
                  <a:pt x="7013448" y="0"/>
                </a:lnTo>
                <a:lnTo>
                  <a:pt x="7013448" y="31750"/>
                </a:lnTo>
                <a:lnTo>
                  <a:pt x="6144768" y="31750"/>
                </a:lnTo>
                <a:lnTo>
                  <a:pt x="6144768" y="44450"/>
                </a:lnTo>
                <a:lnTo>
                  <a:pt x="7013448" y="44450"/>
                </a:lnTo>
                <a:lnTo>
                  <a:pt x="7013448" y="76200"/>
                </a:lnTo>
                <a:lnTo>
                  <a:pt x="7076948" y="44450"/>
                </a:lnTo>
                <a:lnTo>
                  <a:pt x="7089648" y="381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lang="es-MX" noProof="0" dirty="0"/>
          </a:p>
        </p:txBody>
      </p:sp>
      <p:sp>
        <p:nvSpPr>
          <p:cNvPr id="12" name="object 12"/>
          <p:cNvSpPr txBox="1"/>
          <p:nvPr/>
        </p:nvSpPr>
        <p:spPr>
          <a:xfrm>
            <a:off x="8192639" y="1143000"/>
            <a:ext cx="494161" cy="3849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">
              <a:lnSpc>
                <a:spcPct val="114700"/>
              </a:lnSpc>
              <a:spcBef>
                <a:spcPts val="100"/>
              </a:spcBef>
            </a:pPr>
            <a:r>
              <a:rPr lang="es-MX" sz="1100" spc="-10" noProof="0" dirty="0">
                <a:solidFill>
                  <a:srgbClr val="C00000"/>
                </a:solidFill>
                <a:latin typeface="Microsoft Sans Serif"/>
                <a:cs typeface="Microsoft Sans Serif"/>
              </a:rPr>
              <a:t>Título Autor</a:t>
            </a:r>
            <a:endParaRPr lang="es-MX" sz="1100" noProof="0" dirty="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8757" y="3962400"/>
            <a:ext cx="893496" cy="817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6210" marR="5080" indent="-144145" algn="r">
              <a:lnSpc>
                <a:spcPct val="120000"/>
              </a:lnSpc>
              <a:spcBef>
                <a:spcPts val="100"/>
              </a:spcBef>
            </a:pPr>
            <a:endParaRPr lang="es-MX" sz="1100" spc="-10" noProof="0" dirty="0">
              <a:solidFill>
                <a:srgbClr val="C00000"/>
              </a:solidFill>
              <a:latin typeface="Microsoft Sans Serif"/>
              <a:cs typeface="Microsoft Sans Serif"/>
            </a:endParaRPr>
          </a:p>
          <a:p>
            <a:pPr marL="156210" marR="5080" indent="-144145" algn="r">
              <a:lnSpc>
                <a:spcPct val="120000"/>
              </a:lnSpc>
              <a:spcBef>
                <a:spcPts val="100"/>
              </a:spcBef>
            </a:pPr>
            <a:r>
              <a:rPr lang="es-MX" sz="1100" spc="-10" noProof="0" dirty="0">
                <a:solidFill>
                  <a:srgbClr val="C00000"/>
                </a:solidFill>
                <a:latin typeface="Microsoft Sans Serif"/>
                <a:cs typeface="Microsoft Sans Serif"/>
              </a:rPr>
              <a:t>Clasificación </a:t>
            </a:r>
          </a:p>
          <a:p>
            <a:pPr marL="156210" marR="5080" indent="-144145" algn="r">
              <a:lnSpc>
                <a:spcPct val="120000"/>
              </a:lnSpc>
              <a:spcBef>
                <a:spcPts val="100"/>
              </a:spcBef>
            </a:pPr>
            <a:r>
              <a:rPr lang="es-MX" sz="1100" spc="-10" noProof="0" dirty="0">
                <a:solidFill>
                  <a:srgbClr val="C00000"/>
                </a:solidFill>
                <a:latin typeface="Microsoft Sans Serif"/>
                <a:cs typeface="Microsoft Sans Serif"/>
              </a:rPr>
              <a:t>C</a:t>
            </a:r>
            <a:r>
              <a:rPr lang="es-MX" sz="1100" noProof="0" dirty="0">
                <a:solidFill>
                  <a:srgbClr val="C00000"/>
                </a:solidFill>
                <a:latin typeface="Microsoft Sans Serif"/>
                <a:cs typeface="Microsoft Sans Serif"/>
              </a:rPr>
              <a:t>ódigo</a:t>
            </a:r>
            <a:r>
              <a:rPr lang="es-MX" sz="1100" spc="-35" noProof="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lang="es-MX" sz="1100" spc="-25" noProof="0" dirty="0">
                <a:solidFill>
                  <a:srgbClr val="C00000"/>
                </a:solidFill>
                <a:latin typeface="Microsoft Sans Serif"/>
                <a:cs typeface="Microsoft Sans Serif"/>
              </a:rPr>
              <a:t>de</a:t>
            </a:r>
            <a:endParaRPr lang="es-MX" sz="1100" noProof="0" dirty="0">
              <a:latin typeface="Microsoft Sans Serif"/>
              <a:cs typeface="Microsoft Sans Serif"/>
            </a:endParaRPr>
          </a:p>
          <a:p>
            <a:pPr marR="7620" algn="r">
              <a:lnSpc>
                <a:spcPct val="100000"/>
              </a:lnSpc>
            </a:pPr>
            <a:r>
              <a:rPr lang="es-MX" sz="1100" spc="-10" noProof="0" dirty="0">
                <a:solidFill>
                  <a:srgbClr val="C00000"/>
                </a:solidFill>
                <a:latin typeface="Microsoft Sans Serif"/>
                <a:cs typeface="Microsoft Sans Serif"/>
              </a:rPr>
              <a:t>barras</a:t>
            </a:r>
            <a:endParaRPr lang="es-MX" sz="1100" noProof="0" dirty="0">
              <a:latin typeface="Microsoft Sans Serif"/>
              <a:cs typeface="Microsoft Sans Serif"/>
            </a:endParaRPr>
          </a:p>
        </p:txBody>
      </p:sp>
      <p:sp>
        <p:nvSpPr>
          <p:cNvPr id="16" name="object 10">
            <a:extLst>
              <a:ext uri="{FF2B5EF4-FFF2-40B4-BE49-F238E27FC236}">
                <a16:creationId xmlns:a16="http://schemas.microsoft.com/office/drawing/2014/main" id="{D25E96D0-C2F6-D24B-E314-C1240609EC17}"/>
              </a:ext>
            </a:extLst>
          </p:cNvPr>
          <p:cNvSpPr txBox="1"/>
          <p:nvPr/>
        </p:nvSpPr>
        <p:spPr>
          <a:xfrm>
            <a:off x="5486400" y="1073968"/>
            <a:ext cx="344039" cy="290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s-MX" b="1" spc="-50" noProof="0" dirty="0">
                <a:solidFill>
                  <a:srgbClr val="C00000"/>
                </a:solidFill>
                <a:latin typeface="Arial"/>
                <a:cs typeface="Arial"/>
              </a:rPr>
              <a:t>9</a:t>
            </a:r>
            <a:endParaRPr lang="es-MX" noProof="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2498" y="0"/>
            <a:ext cx="7160302" cy="6705600"/>
          </a:xfrm>
          <a:custGeom>
            <a:avLst/>
            <a:gdLst/>
            <a:ahLst/>
            <a:cxnLst/>
            <a:rect l="l" t="t" r="r" b="b"/>
            <a:pathLst>
              <a:path w="6009640" h="6228715">
                <a:moveTo>
                  <a:pt x="6009132" y="0"/>
                </a:moveTo>
                <a:lnTo>
                  <a:pt x="5772785" y="0"/>
                </a:lnTo>
                <a:lnTo>
                  <a:pt x="0" y="0"/>
                </a:lnTo>
                <a:lnTo>
                  <a:pt x="0" y="5622455"/>
                </a:lnTo>
                <a:lnTo>
                  <a:pt x="0" y="5937237"/>
                </a:lnTo>
                <a:lnTo>
                  <a:pt x="64960" y="5966244"/>
                </a:lnTo>
                <a:lnTo>
                  <a:pt x="111493" y="5984532"/>
                </a:lnTo>
                <a:lnTo>
                  <a:pt x="158267" y="6002185"/>
                </a:lnTo>
                <a:lnTo>
                  <a:pt x="205270" y="6019228"/>
                </a:lnTo>
                <a:lnTo>
                  <a:pt x="252501" y="6035637"/>
                </a:lnTo>
                <a:lnTo>
                  <a:pt x="299948" y="6051410"/>
                </a:lnTo>
                <a:lnTo>
                  <a:pt x="347624" y="6066548"/>
                </a:lnTo>
                <a:lnTo>
                  <a:pt x="395516" y="6081052"/>
                </a:lnTo>
                <a:lnTo>
                  <a:pt x="443636" y="6094920"/>
                </a:lnTo>
                <a:lnTo>
                  <a:pt x="491972" y="6108128"/>
                </a:lnTo>
                <a:lnTo>
                  <a:pt x="540512" y="6120689"/>
                </a:lnTo>
                <a:lnTo>
                  <a:pt x="589267" y="6132588"/>
                </a:lnTo>
                <a:lnTo>
                  <a:pt x="638238" y="6143828"/>
                </a:lnTo>
                <a:lnTo>
                  <a:pt x="679627" y="6152794"/>
                </a:lnTo>
                <a:lnTo>
                  <a:pt x="721004" y="6161240"/>
                </a:lnTo>
                <a:lnTo>
                  <a:pt x="762355" y="6169177"/>
                </a:lnTo>
                <a:lnTo>
                  <a:pt x="803668" y="6176607"/>
                </a:lnTo>
                <a:lnTo>
                  <a:pt x="844956" y="6183528"/>
                </a:lnTo>
                <a:lnTo>
                  <a:pt x="886206" y="6189954"/>
                </a:lnTo>
                <a:lnTo>
                  <a:pt x="927417" y="6195885"/>
                </a:lnTo>
                <a:lnTo>
                  <a:pt x="968590" y="6201308"/>
                </a:lnTo>
                <a:lnTo>
                  <a:pt x="1009726" y="6206236"/>
                </a:lnTo>
                <a:lnTo>
                  <a:pt x="1050823" y="6210668"/>
                </a:lnTo>
                <a:lnTo>
                  <a:pt x="1091882" y="6214605"/>
                </a:lnTo>
                <a:lnTo>
                  <a:pt x="1132890" y="6218059"/>
                </a:lnTo>
                <a:lnTo>
                  <a:pt x="1173848" y="6221019"/>
                </a:lnTo>
                <a:lnTo>
                  <a:pt x="1214767" y="6223482"/>
                </a:lnTo>
                <a:lnTo>
                  <a:pt x="1255636" y="6225464"/>
                </a:lnTo>
                <a:lnTo>
                  <a:pt x="1296441" y="6226962"/>
                </a:lnTo>
                <a:lnTo>
                  <a:pt x="1337208" y="6227965"/>
                </a:lnTo>
                <a:lnTo>
                  <a:pt x="1377911" y="6228499"/>
                </a:lnTo>
                <a:lnTo>
                  <a:pt x="1418551" y="6228550"/>
                </a:lnTo>
                <a:lnTo>
                  <a:pt x="1459141" y="6228131"/>
                </a:lnTo>
                <a:lnTo>
                  <a:pt x="1499666" y="6227216"/>
                </a:lnTo>
                <a:lnTo>
                  <a:pt x="1540129" y="6225845"/>
                </a:lnTo>
                <a:lnTo>
                  <a:pt x="1580527" y="6223990"/>
                </a:lnTo>
                <a:lnTo>
                  <a:pt x="1620862" y="6221666"/>
                </a:lnTo>
                <a:lnTo>
                  <a:pt x="1661134" y="6218872"/>
                </a:lnTo>
                <a:lnTo>
                  <a:pt x="1701330" y="6215621"/>
                </a:lnTo>
                <a:lnTo>
                  <a:pt x="1741449" y="6211887"/>
                </a:lnTo>
                <a:lnTo>
                  <a:pt x="1781492" y="6207696"/>
                </a:lnTo>
                <a:lnTo>
                  <a:pt x="1821472" y="6203048"/>
                </a:lnTo>
                <a:lnTo>
                  <a:pt x="1861362" y="6197930"/>
                </a:lnTo>
                <a:lnTo>
                  <a:pt x="1901190" y="6192355"/>
                </a:lnTo>
                <a:lnTo>
                  <a:pt x="1940928" y="6186322"/>
                </a:lnTo>
                <a:lnTo>
                  <a:pt x="1980577" y="6179832"/>
                </a:lnTo>
                <a:lnTo>
                  <a:pt x="2020150" y="6172886"/>
                </a:lnTo>
                <a:lnTo>
                  <a:pt x="2059635" y="6165494"/>
                </a:lnTo>
                <a:lnTo>
                  <a:pt x="2099030" y="6157658"/>
                </a:lnTo>
                <a:lnTo>
                  <a:pt x="2138337" y="6149352"/>
                </a:lnTo>
                <a:lnTo>
                  <a:pt x="2177542" y="6140615"/>
                </a:lnTo>
                <a:lnTo>
                  <a:pt x="2216670" y="6131433"/>
                </a:lnTo>
                <a:lnTo>
                  <a:pt x="2255697" y="6121806"/>
                </a:lnTo>
                <a:lnTo>
                  <a:pt x="2294623" y="6111722"/>
                </a:lnTo>
                <a:lnTo>
                  <a:pt x="2333447" y="6101219"/>
                </a:lnTo>
                <a:lnTo>
                  <a:pt x="2372182" y="6090259"/>
                </a:lnTo>
                <a:lnTo>
                  <a:pt x="2410803" y="6078880"/>
                </a:lnTo>
                <a:lnTo>
                  <a:pt x="2449322" y="6067056"/>
                </a:lnTo>
                <a:lnTo>
                  <a:pt x="2487739" y="6054801"/>
                </a:lnTo>
                <a:lnTo>
                  <a:pt x="2526042" y="6042114"/>
                </a:lnTo>
                <a:lnTo>
                  <a:pt x="2564244" y="6028995"/>
                </a:lnTo>
                <a:lnTo>
                  <a:pt x="2602331" y="6015444"/>
                </a:lnTo>
                <a:lnTo>
                  <a:pt x="2640304" y="6001474"/>
                </a:lnTo>
                <a:lnTo>
                  <a:pt x="2678163" y="5987072"/>
                </a:lnTo>
                <a:lnTo>
                  <a:pt x="2715895" y="5972251"/>
                </a:lnTo>
                <a:lnTo>
                  <a:pt x="2753512" y="5957011"/>
                </a:lnTo>
                <a:lnTo>
                  <a:pt x="2791015" y="5941352"/>
                </a:lnTo>
                <a:lnTo>
                  <a:pt x="2828391" y="5925274"/>
                </a:lnTo>
                <a:lnTo>
                  <a:pt x="2865653" y="5908776"/>
                </a:lnTo>
                <a:lnTo>
                  <a:pt x="2902775" y="5891860"/>
                </a:lnTo>
                <a:lnTo>
                  <a:pt x="2939770" y="5874537"/>
                </a:lnTo>
                <a:lnTo>
                  <a:pt x="2976651" y="5856808"/>
                </a:lnTo>
                <a:lnTo>
                  <a:pt x="3013379" y="5838660"/>
                </a:lnTo>
                <a:lnTo>
                  <a:pt x="3049981" y="5820118"/>
                </a:lnTo>
                <a:lnTo>
                  <a:pt x="3086455" y="5801157"/>
                </a:lnTo>
                <a:lnTo>
                  <a:pt x="3122790" y="5781802"/>
                </a:lnTo>
                <a:lnTo>
                  <a:pt x="3158985" y="5762041"/>
                </a:lnTo>
                <a:lnTo>
                  <a:pt x="3195040" y="5741873"/>
                </a:lnTo>
                <a:lnTo>
                  <a:pt x="3230943" y="5721312"/>
                </a:lnTo>
                <a:lnTo>
                  <a:pt x="3266706" y="5700357"/>
                </a:lnTo>
                <a:lnTo>
                  <a:pt x="3302330" y="5678995"/>
                </a:lnTo>
                <a:lnTo>
                  <a:pt x="3337801" y="5657253"/>
                </a:lnTo>
                <a:lnTo>
                  <a:pt x="3373120" y="5635104"/>
                </a:lnTo>
                <a:lnTo>
                  <a:pt x="3408299" y="5612574"/>
                </a:lnTo>
                <a:lnTo>
                  <a:pt x="3443313" y="5589663"/>
                </a:lnTo>
                <a:lnTo>
                  <a:pt x="3478174" y="5566359"/>
                </a:lnTo>
                <a:lnTo>
                  <a:pt x="3512883" y="5542661"/>
                </a:lnTo>
                <a:lnTo>
                  <a:pt x="3547427" y="5518594"/>
                </a:lnTo>
                <a:lnTo>
                  <a:pt x="3581806" y="5494134"/>
                </a:lnTo>
                <a:lnTo>
                  <a:pt x="3616033" y="5469293"/>
                </a:lnTo>
                <a:lnTo>
                  <a:pt x="3650094" y="5444083"/>
                </a:lnTo>
                <a:lnTo>
                  <a:pt x="3683990" y="5418493"/>
                </a:lnTo>
                <a:lnTo>
                  <a:pt x="3717709" y="5392534"/>
                </a:lnTo>
                <a:lnTo>
                  <a:pt x="3751275" y="5366194"/>
                </a:lnTo>
                <a:lnTo>
                  <a:pt x="3784650" y="5339486"/>
                </a:lnTo>
                <a:lnTo>
                  <a:pt x="3817861" y="5312397"/>
                </a:lnTo>
                <a:lnTo>
                  <a:pt x="3850906" y="5284952"/>
                </a:lnTo>
                <a:lnTo>
                  <a:pt x="3883761" y="5257139"/>
                </a:lnTo>
                <a:lnTo>
                  <a:pt x="3916438" y="5228971"/>
                </a:lnTo>
                <a:lnTo>
                  <a:pt x="3948938" y="5200421"/>
                </a:lnTo>
                <a:lnTo>
                  <a:pt x="3981259" y="5171529"/>
                </a:lnTo>
                <a:lnTo>
                  <a:pt x="4013390" y="5142268"/>
                </a:lnTo>
                <a:lnTo>
                  <a:pt x="4045343" y="5112651"/>
                </a:lnTo>
                <a:lnTo>
                  <a:pt x="4077093" y="5082679"/>
                </a:lnTo>
                <a:lnTo>
                  <a:pt x="4108666" y="5052352"/>
                </a:lnTo>
                <a:lnTo>
                  <a:pt x="4140047" y="5021669"/>
                </a:lnTo>
                <a:lnTo>
                  <a:pt x="4171238" y="4990643"/>
                </a:lnTo>
                <a:lnTo>
                  <a:pt x="4202226" y="4959261"/>
                </a:lnTo>
                <a:lnTo>
                  <a:pt x="4233011" y="4927536"/>
                </a:lnTo>
                <a:lnTo>
                  <a:pt x="4263606" y="4895469"/>
                </a:lnTo>
                <a:lnTo>
                  <a:pt x="4294009" y="4863046"/>
                </a:lnTo>
                <a:lnTo>
                  <a:pt x="4324197" y="4830292"/>
                </a:lnTo>
                <a:lnTo>
                  <a:pt x="4354182" y="4797196"/>
                </a:lnTo>
                <a:lnTo>
                  <a:pt x="4383964" y="4763757"/>
                </a:lnTo>
                <a:lnTo>
                  <a:pt x="4413542" y="4729988"/>
                </a:lnTo>
                <a:lnTo>
                  <a:pt x="4442904" y="4695888"/>
                </a:lnTo>
                <a:lnTo>
                  <a:pt x="4472063" y="4661446"/>
                </a:lnTo>
                <a:lnTo>
                  <a:pt x="4501007" y="4626673"/>
                </a:lnTo>
                <a:lnTo>
                  <a:pt x="4529721" y="4591570"/>
                </a:lnTo>
                <a:lnTo>
                  <a:pt x="4558233" y="4556137"/>
                </a:lnTo>
                <a:lnTo>
                  <a:pt x="4586529" y="4520387"/>
                </a:lnTo>
                <a:lnTo>
                  <a:pt x="4614596" y="4484306"/>
                </a:lnTo>
                <a:lnTo>
                  <a:pt x="4642447" y="4447895"/>
                </a:lnTo>
                <a:lnTo>
                  <a:pt x="4670069" y="4411180"/>
                </a:lnTo>
                <a:lnTo>
                  <a:pt x="4697463" y="4374134"/>
                </a:lnTo>
                <a:lnTo>
                  <a:pt x="4724641" y="4336770"/>
                </a:lnTo>
                <a:lnTo>
                  <a:pt x="4751578" y="4299089"/>
                </a:lnTo>
                <a:lnTo>
                  <a:pt x="4778286" y="4261091"/>
                </a:lnTo>
                <a:lnTo>
                  <a:pt x="4804765" y="4222788"/>
                </a:lnTo>
                <a:lnTo>
                  <a:pt x="4831004" y="4184180"/>
                </a:lnTo>
                <a:lnTo>
                  <a:pt x="4857013" y="4145254"/>
                </a:lnTo>
                <a:lnTo>
                  <a:pt x="4882769" y="4106024"/>
                </a:lnTo>
                <a:lnTo>
                  <a:pt x="4908296" y="4066476"/>
                </a:lnTo>
                <a:lnTo>
                  <a:pt x="4933581" y="4026636"/>
                </a:lnTo>
                <a:lnTo>
                  <a:pt x="4958626" y="3986492"/>
                </a:lnTo>
                <a:lnTo>
                  <a:pt x="4983416" y="3946055"/>
                </a:lnTo>
                <a:lnTo>
                  <a:pt x="5007965" y="3905300"/>
                </a:lnTo>
                <a:lnTo>
                  <a:pt x="5032260" y="3864267"/>
                </a:lnTo>
                <a:lnTo>
                  <a:pt x="5056302" y="3822928"/>
                </a:lnTo>
                <a:lnTo>
                  <a:pt x="5080101" y="3781298"/>
                </a:lnTo>
                <a:lnTo>
                  <a:pt x="5103634" y="3739375"/>
                </a:lnTo>
                <a:lnTo>
                  <a:pt x="5126914" y="3697160"/>
                </a:lnTo>
                <a:lnTo>
                  <a:pt x="5149939" y="3654666"/>
                </a:lnTo>
                <a:lnTo>
                  <a:pt x="5172697" y="3611880"/>
                </a:lnTo>
                <a:lnTo>
                  <a:pt x="5195201" y="3568814"/>
                </a:lnTo>
                <a:lnTo>
                  <a:pt x="5217439" y="3525456"/>
                </a:lnTo>
                <a:lnTo>
                  <a:pt x="5239410" y="3481819"/>
                </a:lnTo>
                <a:lnTo>
                  <a:pt x="5261114" y="3437902"/>
                </a:lnTo>
                <a:lnTo>
                  <a:pt x="5282552" y="3393706"/>
                </a:lnTo>
                <a:lnTo>
                  <a:pt x="5303710" y="3349231"/>
                </a:lnTo>
                <a:lnTo>
                  <a:pt x="5324602" y="3304489"/>
                </a:lnTo>
                <a:lnTo>
                  <a:pt x="5345214" y="3259467"/>
                </a:lnTo>
                <a:lnTo>
                  <a:pt x="5365547" y="3214179"/>
                </a:lnTo>
                <a:lnTo>
                  <a:pt x="5385613" y="3168624"/>
                </a:lnTo>
                <a:lnTo>
                  <a:pt x="5405386" y="3122803"/>
                </a:lnTo>
                <a:lnTo>
                  <a:pt x="5424894" y="3076702"/>
                </a:lnTo>
                <a:lnTo>
                  <a:pt x="5444109" y="3030347"/>
                </a:lnTo>
                <a:lnTo>
                  <a:pt x="5463032" y="2983725"/>
                </a:lnTo>
                <a:lnTo>
                  <a:pt x="5481675" y="2936849"/>
                </a:lnTo>
                <a:lnTo>
                  <a:pt x="5500027" y="2889707"/>
                </a:lnTo>
                <a:lnTo>
                  <a:pt x="5518086" y="2842310"/>
                </a:lnTo>
                <a:lnTo>
                  <a:pt x="5535854" y="2794660"/>
                </a:lnTo>
                <a:lnTo>
                  <a:pt x="5553329" y="2746756"/>
                </a:lnTo>
                <a:lnTo>
                  <a:pt x="5570499" y="2698597"/>
                </a:lnTo>
                <a:lnTo>
                  <a:pt x="5587377" y="2650198"/>
                </a:lnTo>
                <a:lnTo>
                  <a:pt x="5603964" y="2601531"/>
                </a:lnTo>
                <a:lnTo>
                  <a:pt x="5620232" y="2552636"/>
                </a:lnTo>
                <a:lnTo>
                  <a:pt x="5636209" y="2503487"/>
                </a:lnTo>
                <a:lnTo>
                  <a:pt x="5651868" y="2454084"/>
                </a:lnTo>
                <a:lnTo>
                  <a:pt x="5667235" y="2404453"/>
                </a:lnTo>
                <a:lnTo>
                  <a:pt x="5682285" y="2354580"/>
                </a:lnTo>
                <a:lnTo>
                  <a:pt x="5697017" y="2304465"/>
                </a:lnTo>
                <a:lnTo>
                  <a:pt x="5711444" y="2254123"/>
                </a:lnTo>
                <a:lnTo>
                  <a:pt x="5725553" y="2203526"/>
                </a:lnTo>
                <a:lnTo>
                  <a:pt x="5739358" y="2152713"/>
                </a:lnTo>
                <a:lnTo>
                  <a:pt x="5752833" y="2101659"/>
                </a:lnTo>
                <a:lnTo>
                  <a:pt x="5765990" y="2050389"/>
                </a:lnTo>
                <a:lnTo>
                  <a:pt x="5778817" y="1998878"/>
                </a:lnTo>
                <a:lnTo>
                  <a:pt x="5791327" y="1947151"/>
                </a:lnTo>
                <a:lnTo>
                  <a:pt x="5803519" y="1895182"/>
                </a:lnTo>
                <a:lnTo>
                  <a:pt x="5815381" y="1843011"/>
                </a:lnTo>
                <a:lnTo>
                  <a:pt x="5826912" y="1790611"/>
                </a:lnTo>
                <a:lnTo>
                  <a:pt x="5838101" y="1737982"/>
                </a:lnTo>
                <a:lnTo>
                  <a:pt x="5848972" y="1685150"/>
                </a:lnTo>
                <a:lnTo>
                  <a:pt x="5859500" y="1632089"/>
                </a:lnTo>
                <a:lnTo>
                  <a:pt x="5869698" y="1578825"/>
                </a:lnTo>
                <a:lnTo>
                  <a:pt x="5879554" y="1525346"/>
                </a:lnTo>
                <a:lnTo>
                  <a:pt x="5889066" y="1471650"/>
                </a:lnTo>
                <a:lnTo>
                  <a:pt x="5898235" y="1417751"/>
                </a:lnTo>
                <a:lnTo>
                  <a:pt x="5907075" y="1363637"/>
                </a:lnTo>
                <a:lnTo>
                  <a:pt x="5915558" y="1309319"/>
                </a:lnTo>
                <a:lnTo>
                  <a:pt x="5923699" y="1254810"/>
                </a:lnTo>
                <a:lnTo>
                  <a:pt x="5931484" y="1200086"/>
                </a:lnTo>
                <a:lnTo>
                  <a:pt x="5938926" y="1145171"/>
                </a:lnTo>
                <a:lnTo>
                  <a:pt x="5946013" y="1090041"/>
                </a:lnTo>
                <a:lnTo>
                  <a:pt x="5952388" y="1037488"/>
                </a:lnTo>
                <a:lnTo>
                  <a:pt x="5958446" y="984961"/>
                </a:lnTo>
                <a:lnTo>
                  <a:pt x="5964148" y="932459"/>
                </a:lnTo>
                <a:lnTo>
                  <a:pt x="5969508" y="880008"/>
                </a:lnTo>
                <a:lnTo>
                  <a:pt x="5974537" y="827582"/>
                </a:lnTo>
                <a:lnTo>
                  <a:pt x="5979223" y="775208"/>
                </a:lnTo>
                <a:lnTo>
                  <a:pt x="5983567" y="722871"/>
                </a:lnTo>
                <a:lnTo>
                  <a:pt x="5987580" y="670585"/>
                </a:lnTo>
                <a:lnTo>
                  <a:pt x="5991250" y="618337"/>
                </a:lnTo>
                <a:lnTo>
                  <a:pt x="5994578" y="566140"/>
                </a:lnTo>
                <a:lnTo>
                  <a:pt x="5997575" y="514007"/>
                </a:lnTo>
                <a:lnTo>
                  <a:pt x="6000242" y="461911"/>
                </a:lnTo>
                <a:lnTo>
                  <a:pt x="6002566" y="409867"/>
                </a:lnTo>
                <a:lnTo>
                  <a:pt x="6004560" y="357886"/>
                </a:lnTo>
                <a:lnTo>
                  <a:pt x="6009132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31882" y="533400"/>
            <a:ext cx="6095999" cy="7383431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Si</a:t>
            </a:r>
            <a:r>
              <a:rPr spc="-35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 </a:t>
            </a:r>
            <a:r>
              <a:rPr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necesitas</a:t>
            </a:r>
            <a:r>
              <a:rPr spc="-6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 </a:t>
            </a:r>
            <a:r>
              <a:rPr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apoyo</a:t>
            </a:r>
            <a:r>
              <a:rPr spc="-45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 </a:t>
            </a:r>
            <a:r>
              <a:rPr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en</a:t>
            </a:r>
            <a:r>
              <a:rPr spc="-3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 </a:t>
            </a:r>
            <a:r>
              <a:rPr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la</a:t>
            </a:r>
            <a:r>
              <a:rPr spc="-3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 </a:t>
            </a:r>
            <a:r>
              <a:rPr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búsqueda</a:t>
            </a:r>
            <a:r>
              <a:rPr spc="-6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 </a:t>
            </a:r>
            <a:r>
              <a:rPr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de</a:t>
            </a:r>
            <a:r>
              <a:rPr spc="-3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 </a:t>
            </a:r>
            <a:r>
              <a:rPr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material bibliográfico</a:t>
            </a:r>
            <a:r>
              <a:rPr spc="-45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 </a:t>
            </a:r>
            <a:r>
              <a:rPr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en</a:t>
            </a:r>
            <a:r>
              <a:rPr spc="-25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 </a:t>
            </a:r>
            <a:r>
              <a:rPr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códice</a:t>
            </a:r>
            <a:r>
              <a:rPr spc="-3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 </a:t>
            </a:r>
            <a:r>
              <a:rPr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puedes</a:t>
            </a:r>
            <a:r>
              <a:rPr spc="-5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 </a:t>
            </a:r>
            <a:r>
              <a:rPr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contactarnos</a:t>
            </a:r>
            <a: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:</a:t>
            </a: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e-mail: </a:t>
            </a:r>
            <a: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  <a:hlinkClick r:id="rId2"/>
              </a:rPr>
              <a:t>bibliotecaprepa3uanl@gmail.com</a:t>
            </a: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Teléfonos: </a:t>
            </a: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8183553431/35   8181919035/36	       8183553090</a:t>
            </a: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Ext. 1011</a:t>
            </a: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Síguenos en redes sociales!!!</a:t>
            </a: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  <a:hlinkClick r:id="rId3"/>
              </a:rPr>
              <a:t>https://www.facebook.com/Prepa3UANL</a:t>
            </a: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  <a:hlinkClick r:id="rId4"/>
              </a:rPr>
              <a:t>https://www.instagram.com/culturaprepa3?igsh=bWNteGtoaTd5Njgy</a:t>
            </a: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  <a:t>Página oficial</a:t>
            </a: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r>
              <a:rPr lang="es-MX" dirty="0">
                <a:solidFill>
                  <a:srgbClr val="0462C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https://preparatoria3.uanl.mx/</a:t>
            </a:r>
            <a:br>
              <a:rPr lang="es-MX" dirty="0">
                <a:solidFill>
                  <a:srgbClr val="0462C1"/>
                </a:solidFill>
              </a:rPr>
            </a:br>
            <a:br>
              <a:rPr lang="es-MX" dirty="0">
                <a:solidFill>
                  <a:srgbClr val="0462C1"/>
                </a:solidFill>
              </a:rPr>
            </a:br>
            <a:br>
              <a:rPr lang="es-MX" dirty="0"/>
            </a:b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br>
              <a:rPr lang="es-MX" spc="-10" dirty="0">
                <a:solidFill>
                  <a:srgbClr val="0D0D0D"/>
                </a:solidFill>
                <a:latin typeface="Bierstadt Display" panose="020B0004020202020204" pitchFamily="34" charset="0"/>
                <a:cs typeface="Calibri Light"/>
              </a:rPr>
            </a:br>
            <a:endParaRPr spc="-10" dirty="0">
              <a:solidFill>
                <a:srgbClr val="0D0D0D"/>
              </a:solidFill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272</Words>
  <Application>Microsoft Office PowerPoint</Application>
  <PresentationFormat>Presentación en pantalla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Bahnschrift SemiBold</vt:lpstr>
      <vt:lpstr>Bierstadt Display</vt:lpstr>
      <vt:lpstr>Calibri</vt:lpstr>
      <vt:lpstr>Calibri Light</vt:lpstr>
      <vt:lpstr>Microsoft Sans Serif</vt:lpstr>
      <vt:lpstr>Office Theme</vt:lpstr>
      <vt:lpstr>Búsqueda de material bibliográfico en CÓDICE</vt:lpstr>
      <vt:lpstr>1. Ingresar a https://www.codice.uanl.mx/  2. Dar clic en la opción de búsqueda alfabética. </vt:lpstr>
      <vt:lpstr>Presentación de PowerPoint</vt:lpstr>
      <vt:lpstr>Presentación de PowerPoint</vt:lpstr>
      <vt:lpstr>Presentación de PowerPoint</vt:lpstr>
      <vt:lpstr>Si necesitas apoyo en la búsqueda de material bibliográfico en códice puedes contactarnos:  e-mail: bibliotecaprepa3uanl@gmail.com  Teléfonos:  8183553431/35   8181919035/36        8183553090 Ext. 1011  Síguenos en redes sociales!!!  https://www.facebook.com/Prepa3UANL  https://www.instagram.com/culturaprepa3?igsh=bWNteGtoaTd5Njgy   Página oficial https://preparatoria3.uanl.mx/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Búsqueda de material bibliográfico en CÓDICE</dc:title>
  <dc:creator>Samantha Barrón González</dc:creator>
  <cp:lastModifiedBy>Griselda Ortiz</cp:lastModifiedBy>
  <cp:revision>9</cp:revision>
  <dcterms:created xsi:type="dcterms:W3CDTF">2025-10-15T13:15:42Z</dcterms:created>
  <dcterms:modified xsi:type="dcterms:W3CDTF">2025-10-16T05:49:38Z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2025-10-15T00:00:00Z</vt:filetime>
  </property>
  <property fmtid="{D5CDD505-2E9C-101B-9397-08002B2CF9AE}" pid="5" name="Producer">
    <vt:lpwstr>Microsoft® PowerPoint® 2016</vt:lpwstr>
  </property>
</Properties>
</file>